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7"/>
  </p:notesMasterIdLst>
  <p:handoutMasterIdLst>
    <p:handoutMasterId r:id="rId68"/>
  </p:handoutMasterIdLst>
  <p:sldIdLst>
    <p:sldId id="301" r:id="rId3"/>
    <p:sldId id="380"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82" r:id="rId18"/>
    <p:sldId id="381"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83" r:id="rId36"/>
    <p:sldId id="340" r:id="rId37"/>
    <p:sldId id="341" r:id="rId38"/>
    <p:sldId id="342" r:id="rId39"/>
    <p:sldId id="343" r:id="rId40"/>
    <p:sldId id="344" r:id="rId41"/>
    <p:sldId id="345" r:id="rId42"/>
    <p:sldId id="346" r:id="rId43"/>
    <p:sldId id="347" r:id="rId44"/>
    <p:sldId id="387"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85" r:id="rId63"/>
    <p:sldId id="386" r:id="rId64"/>
    <p:sldId id="367" r:id="rId65"/>
    <p:sldId id="305" r:id="rId6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7"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C6"/>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55" autoAdjust="0"/>
    <p:restoredTop sz="94337" autoAdjust="0"/>
  </p:normalViewPr>
  <p:slideViewPr>
    <p:cSldViewPr snapToGrid="0" snapToObjects="1">
      <p:cViewPr varScale="1">
        <p:scale>
          <a:sx n="105" d="100"/>
          <a:sy n="105" d="100"/>
        </p:scale>
        <p:origin x="906" y="102"/>
      </p:cViewPr>
      <p:guideLst>
        <p:guide orient="horz" pos="527"/>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75" d="100"/>
          <a:sy n="75" d="100"/>
        </p:scale>
        <p:origin x="1596" y="-43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0554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ea typeface="ＭＳ Ｐゴシック" charset="-128"/>
              </a:rPr>
              <a:t>#1</a:t>
            </a:r>
          </a:p>
        </p:txBody>
      </p:sp>
    </p:spTree>
    <p:extLst>
      <p:ext uri="{BB962C8B-B14F-4D97-AF65-F5344CB8AC3E}">
        <p14:creationId xmlns:p14="http://schemas.microsoft.com/office/powerpoint/2010/main" val="2203921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79695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#1 and #4</a:t>
            </a:r>
          </a:p>
          <a:p>
            <a:r>
              <a:rPr lang="en-US" altLang="en-US" dirty="0" smtClean="0"/>
              <a:t>def contrast(picture):</a:t>
            </a:r>
          </a:p>
          <a:p>
            <a:r>
              <a:rPr lang="en-US" altLang="en-US" dirty="0" smtClean="0"/>
              <a:t>  pixels = getPixels(picture)</a:t>
            </a:r>
          </a:p>
          <a:p>
            <a:r>
              <a:rPr lang="en-US" altLang="en-US" dirty="0" smtClean="0"/>
              <a:t>  for i in range(0,len(pixels)):</a:t>
            </a:r>
          </a:p>
          <a:p>
            <a:r>
              <a:rPr lang="en-US" altLang="en-US" dirty="0" smtClean="0"/>
              <a:t>    px = pixels[i]</a:t>
            </a:r>
          </a:p>
          <a:p>
            <a:r>
              <a:rPr lang="en-US" altLang="en-US" dirty="0" smtClean="0"/>
              <a:t>    color = getColor(px)</a:t>
            </a:r>
          </a:p>
          <a:p>
            <a:r>
              <a:rPr lang="en-US" altLang="en-US" dirty="0" smtClean="0"/>
              <a:t>    if i % 2 == 0:</a:t>
            </a:r>
          </a:p>
          <a:p>
            <a:r>
              <a:rPr lang="en-US" altLang="en-US" dirty="0" smtClean="0"/>
              <a:t>      color = makeLighter(color)</a:t>
            </a:r>
          </a:p>
          <a:p>
            <a:r>
              <a:rPr lang="en-US" altLang="en-US" dirty="0" smtClean="0"/>
              <a:t>    if i % 2 == 1:</a:t>
            </a:r>
          </a:p>
          <a:p>
            <a:r>
              <a:rPr lang="en-US" altLang="en-US" dirty="0" smtClean="0"/>
              <a:t>      color = makeDarker(color)</a:t>
            </a:r>
          </a:p>
          <a:p>
            <a:r>
              <a:rPr lang="en-US" altLang="en-US" dirty="0" smtClean="0"/>
              <a:t>    setColor(px,color)</a:t>
            </a:r>
          </a:p>
          <a:p>
            <a:endParaRPr lang="en-US" alt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ea typeface="ＭＳ Ｐゴシック" charset="-128"/>
              </a:rPr>
              <a:t>#1 and #4</a:t>
            </a:r>
          </a:p>
          <a:p>
            <a:r>
              <a:rPr lang="en-US" altLang="en-US" dirty="0" smtClean="0">
                <a:ea typeface="ＭＳ Ｐゴシック" charset="-128"/>
              </a:rPr>
              <a:t>def contrast(picture):</a:t>
            </a:r>
          </a:p>
          <a:p>
            <a:r>
              <a:rPr lang="en-US" altLang="en-US" dirty="0" smtClean="0">
                <a:ea typeface="ＭＳ Ｐゴシック" charset="-128"/>
              </a:rPr>
              <a:t>  pixels = getPixels(picture)</a:t>
            </a:r>
          </a:p>
          <a:p>
            <a:r>
              <a:rPr lang="en-US" altLang="en-US" dirty="0" smtClean="0">
                <a:ea typeface="ＭＳ Ｐゴシック" charset="-128"/>
              </a:rPr>
              <a:t>  for i in range(0,len(pixels)):</a:t>
            </a:r>
          </a:p>
          <a:p>
            <a:r>
              <a:rPr lang="en-US" altLang="en-US" dirty="0" smtClean="0">
                <a:ea typeface="ＭＳ Ｐゴシック" charset="-128"/>
              </a:rPr>
              <a:t>    px = pixels[i]</a:t>
            </a:r>
          </a:p>
          <a:p>
            <a:r>
              <a:rPr lang="en-US" altLang="en-US" dirty="0" smtClean="0">
                <a:ea typeface="ＭＳ Ｐゴシック" charset="-128"/>
              </a:rPr>
              <a:t>    color = getColor(px)</a:t>
            </a:r>
          </a:p>
          <a:p>
            <a:r>
              <a:rPr lang="en-US" altLang="en-US" dirty="0" smtClean="0">
                <a:ea typeface="ＭＳ Ｐゴシック" charset="-128"/>
              </a:rPr>
              <a:t>    if i % 2 == 0:</a:t>
            </a:r>
          </a:p>
          <a:p>
            <a:r>
              <a:rPr lang="en-US" altLang="en-US" dirty="0" smtClean="0">
                <a:ea typeface="ＭＳ Ｐゴシック" charset="-128"/>
              </a:rPr>
              <a:t>      color = makeLighter(color)</a:t>
            </a:r>
          </a:p>
          <a:p>
            <a:r>
              <a:rPr lang="en-US" altLang="en-US" dirty="0" smtClean="0">
                <a:ea typeface="ＭＳ Ｐゴシック" charset="-128"/>
              </a:rPr>
              <a:t>    if i % 2 == 1:</a:t>
            </a:r>
          </a:p>
          <a:p>
            <a:r>
              <a:rPr lang="en-US" altLang="en-US" dirty="0" smtClean="0">
                <a:ea typeface="ＭＳ Ｐゴシック" charset="-128"/>
              </a:rPr>
              <a:t>      color = makeDarker(color)</a:t>
            </a:r>
          </a:p>
          <a:p>
            <a:r>
              <a:rPr lang="en-US" altLang="en-US" dirty="0" smtClean="0">
                <a:ea typeface="ＭＳ Ｐゴシック" charset="-128"/>
              </a:rPr>
              <a:t>    setColor(px,color)</a:t>
            </a:r>
          </a:p>
          <a:p>
            <a:endParaRPr lang="en-US" altLang="en-US" dirty="0" smtClean="0">
              <a:ea typeface="ＭＳ Ｐゴシック" charset="-128"/>
            </a:endParaRPr>
          </a:p>
        </p:txBody>
      </p:sp>
    </p:spTree>
    <p:extLst>
      <p:ext uri="{BB962C8B-B14F-4D97-AF65-F5344CB8AC3E}">
        <p14:creationId xmlns:p14="http://schemas.microsoft.com/office/powerpoint/2010/main" val="3783702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#1 and #4</a:t>
            </a:r>
          </a:p>
          <a:p>
            <a:r>
              <a:rPr lang="en-US" altLang="en-US" dirty="0" smtClean="0"/>
              <a:t>def contrast(picture):</a:t>
            </a:r>
          </a:p>
          <a:p>
            <a:r>
              <a:rPr lang="en-US" altLang="en-US" dirty="0" smtClean="0"/>
              <a:t>  pixels = getPixels(picture)</a:t>
            </a:r>
          </a:p>
          <a:p>
            <a:r>
              <a:rPr lang="en-US" altLang="en-US" dirty="0" smtClean="0"/>
              <a:t>  for i in range(0,len(pixels)):</a:t>
            </a:r>
          </a:p>
          <a:p>
            <a:r>
              <a:rPr lang="en-US" altLang="en-US" dirty="0" smtClean="0"/>
              <a:t>    px = pixels[i]</a:t>
            </a:r>
          </a:p>
          <a:p>
            <a:r>
              <a:rPr lang="en-US" altLang="en-US" dirty="0" smtClean="0"/>
              <a:t>    color = getColor(px)</a:t>
            </a:r>
          </a:p>
          <a:p>
            <a:r>
              <a:rPr lang="en-US" altLang="en-US" dirty="0" smtClean="0"/>
              <a:t>    if i % 2 == 0:</a:t>
            </a:r>
          </a:p>
          <a:p>
            <a:r>
              <a:rPr lang="en-US" altLang="en-US" dirty="0" smtClean="0"/>
              <a:t>      color = makeLighter(color)</a:t>
            </a:r>
          </a:p>
          <a:p>
            <a:r>
              <a:rPr lang="en-US" altLang="en-US" dirty="0" smtClean="0"/>
              <a:t>    if i % 2 == 1:</a:t>
            </a:r>
          </a:p>
          <a:p>
            <a:r>
              <a:rPr lang="en-US" altLang="en-US" dirty="0" smtClean="0"/>
              <a:t>      color = makeDarker(color)</a:t>
            </a:r>
          </a:p>
          <a:p>
            <a:r>
              <a:rPr lang="en-US" altLang="en-US" dirty="0" smtClean="0"/>
              <a:t>    setColor(px,color)</a:t>
            </a:r>
          </a:p>
          <a:p>
            <a:endParaRPr lang="en-US" alt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00479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327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ea typeface="ＭＳ Ｐゴシック" charset="-128"/>
              </a:rPr>
              <a:t>#4</a:t>
            </a:r>
          </a:p>
        </p:txBody>
      </p:sp>
    </p:spTree>
    <p:extLst>
      <p:ext uri="{BB962C8B-B14F-4D97-AF65-F5344CB8AC3E}">
        <p14:creationId xmlns:p14="http://schemas.microsoft.com/office/powerpoint/2010/main" val="2557510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ea typeface="ＭＳ Ｐゴシック" charset="-128"/>
              </a:rPr>
              <a:t>#2</a:t>
            </a:r>
          </a:p>
        </p:txBody>
      </p:sp>
    </p:spTree>
    <p:extLst>
      <p:ext uri="{BB962C8B-B14F-4D97-AF65-F5344CB8AC3E}">
        <p14:creationId xmlns:p14="http://schemas.microsoft.com/office/powerpoint/2010/main" val="1317136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ea typeface="ＭＳ Ｐゴシック" charset="-128"/>
              </a:rPr>
              <a:t>#2</a:t>
            </a:r>
          </a:p>
        </p:txBody>
      </p:sp>
    </p:spTree>
    <p:extLst>
      <p:ext uri="{BB962C8B-B14F-4D97-AF65-F5344CB8AC3E}">
        <p14:creationId xmlns:p14="http://schemas.microsoft.com/office/powerpoint/2010/main" val="357382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ea typeface="ＭＳ Ｐゴシック" charset="-128"/>
              </a:rPr>
              <a:t>#2</a:t>
            </a:r>
          </a:p>
        </p:txBody>
      </p:sp>
    </p:spTree>
    <p:extLst>
      <p:ext uri="{BB962C8B-B14F-4D97-AF65-F5344CB8AC3E}">
        <p14:creationId xmlns:p14="http://schemas.microsoft.com/office/powerpoint/2010/main" val="3151105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884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ea typeface="ＭＳ Ｐゴシック" charset="-128"/>
              </a:rPr>
              <a:t>#3</a:t>
            </a:r>
          </a:p>
        </p:txBody>
      </p:sp>
    </p:spTree>
    <p:extLst>
      <p:ext uri="{BB962C8B-B14F-4D97-AF65-F5344CB8AC3E}">
        <p14:creationId xmlns:p14="http://schemas.microsoft.com/office/powerpoint/2010/main" val="3696814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ea typeface="ＭＳ Ｐゴシック" charset="-128"/>
              </a:rPr>
              <a:t>#3</a:t>
            </a:r>
          </a:p>
        </p:txBody>
      </p:sp>
    </p:spTree>
    <p:extLst>
      <p:ext uri="{BB962C8B-B14F-4D97-AF65-F5344CB8AC3E}">
        <p14:creationId xmlns:p14="http://schemas.microsoft.com/office/powerpoint/2010/main" val="222627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ea typeface="ＭＳ Ｐゴシック" charset="-128"/>
              </a:rPr>
              <a:t>#1</a:t>
            </a:r>
          </a:p>
        </p:txBody>
      </p:sp>
    </p:spTree>
    <p:extLst>
      <p:ext uri="{BB962C8B-B14F-4D97-AF65-F5344CB8AC3E}">
        <p14:creationId xmlns:p14="http://schemas.microsoft.com/office/powerpoint/2010/main" val="3575472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4/10/2018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6"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3.xml"/><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2.bin"/><Relationship Id="rId4" Type="http://schemas.openxmlformats.org/officeDocument/2006/relationships/image" Target="../media/image10.wmf"/></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image" Target="../media/image12.wmf"/></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81.png"/><Relationship Id="rId5" Type="http://schemas.openxmlformats.org/officeDocument/2006/relationships/image" Target="../media/image78.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87.png"/><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86.png"/><Relationship Id="rId5" Type="http://schemas.openxmlformats.org/officeDocument/2006/relationships/image" Target="../media/image85.w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93.png"/><Relationship Id="rId5" Type="http://schemas.openxmlformats.org/officeDocument/2006/relationships/image" Target="../media/image90.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16.emf"/><Relationship Id="rId4" Type="http://schemas.openxmlformats.org/officeDocument/2006/relationships/image" Target="../media/image15.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169"/>
            <a:ext cx="8302702" cy="1098000"/>
          </a:xfrm>
        </p:spPr>
        <p:txBody>
          <a:bodyPr anchor="b"/>
          <a:lstStyle/>
          <a:p>
            <a:r>
              <a:rPr lang="en-US" sz="3200" dirty="0"/>
              <a:t>Introduction to Computing </a:t>
            </a:r>
            <a:r>
              <a:rPr lang="en-US" sz="3200" dirty="0" smtClean="0"/>
              <a:t>and Programming </a:t>
            </a:r>
            <a:r>
              <a:rPr lang="en-US" sz="3200" dirty="0"/>
              <a:t>in </a:t>
            </a:r>
            <a:r>
              <a:rPr lang="en-US" sz="3200" dirty="0" smtClean="0"/>
              <a:t>Python™: </a:t>
            </a:r>
            <a:r>
              <a:rPr lang="en-US" sz="3200" dirty="0"/>
              <a:t>A </a:t>
            </a:r>
            <a:r>
              <a:rPr lang="en-US" sz="3200" dirty="0" smtClean="0"/>
              <a:t>Multimedia Approach</a:t>
            </a:r>
            <a:endParaRPr lang="en-US" sz="3200" dirty="0"/>
          </a:p>
        </p:txBody>
      </p:sp>
      <p:sp>
        <p:nvSpPr>
          <p:cNvPr id="3" name="Text Placeholder 2"/>
          <p:cNvSpPr>
            <a:spLocks noGrp="1"/>
          </p:cNvSpPr>
          <p:nvPr>
            <p:ph type="body" idx="1"/>
          </p:nvPr>
        </p:nvSpPr>
        <p:spPr>
          <a:xfrm>
            <a:off x="457200" y="1380077"/>
            <a:ext cx="8302702" cy="374286"/>
          </a:xfrm>
        </p:spPr>
        <p:txBody>
          <a:bodyPr/>
          <a:lstStyle/>
          <a:p>
            <a:r>
              <a:rPr lang="en-US" dirty="0" smtClean="0">
                <a:solidFill>
                  <a:schemeClr val="tx2"/>
                </a:solidFill>
                <a:latin typeface="+mn-lt"/>
              </a:rPr>
              <a:t>Fourth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5</a:t>
            </a:r>
            <a:endParaRPr lang="en-US" b="1" dirty="0">
              <a:latin typeface="+mn-lt"/>
            </a:endParaRPr>
          </a:p>
        </p:txBody>
      </p:sp>
      <p:sp>
        <p:nvSpPr>
          <p:cNvPr id="5" name="Text Placeholder 4"/>
          <p:cNvSpPr>
            <a:spLocks noGrp="1"/>
          </p:cNvSpPr>
          <p:nvPr>
            <p:ph type="body" idx="3"/>
          </p:nvPr>
        </p:nvSpPr>
        <p:spPr>
          <a:xfrm>
            <a:off x="4876800" y="3143957"/>
            <a:ext cx="3657600" cy="1210329"/>
          </a:xfrm>
        </p:spPr>
        <p:txBody>
          <a:bodyPr/>
          <a:lstStyle/>
          <a:p>
            <a:pPr algn="ctr"/>
            <a:r>
              <a:rPr lang="en-US" altLang="en-US" dirty="0">
                <a:solidFill>
                  <a:schemeClr val="tx1"/>
                </a:solidFill>
                <a:latin typeface="+mn-lt"/>
                <a:ea typeface="ＭＳ Ｐゴシック" charset="-128"/>
              </a:rPr>
              <a:t>Picture Techniques with </a:t>
            </a:r>
            <a:r>
              <a:rPr lang="en-US" altLang="en-US" dirty="0" smtClean="0">
                <a:solidFill>
                  <a:schemeClr val="tx1"/>
                </a:solidFill>
                <a:latin typeface="+mn-lt"/>
                <a:ea typeface="ＭＳ Ｐゴシック" charset="-128"/>
              </a:rPr>
              <a:t>Selection v2</a:t>
            </a:r>
            <a:endParaRPr lang="en-US" dirty="0">
              <a:solidFill>
                <a:schemeClr val="tx1"/>
              </a:solidFill>
              <a:latin typeface="+mn-lt"/>
            </a:endParaRPr>
          </a:p>
        </p:txBody>
      </p:sp>
      <p:pic>
        <p:nvPicPr>
          <p:cNvPr id="7" name="Picture 6" descr="Front Cover: Introduction to Computing and Programming in Python™: A Multimedia Approach Fourth Edition by Guzdial and Erics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24" y="1927940"/>
            <a:ext cx="3510521" cy="439549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Working on Katie’s Hair</a:t>
            </a:r>
            <a:endParaRPr lang="en-US" altLang="en-US" sz="2000" b="0" kern="1200" dirty="0">
              <a:latin typeface="Times New Roman" panose="02020603050405020304" pitchFamily="18" charset="0"/>
              <a:ea typeface="ＭＳ Ｐゴシック" charset="-128"/>
            </a:endParaRPr>
          </a:p>
        </p:txBody>
      </p:sp>
      <p:pic>
        <p:nvPicPr>
          <p:cNvPr id="10" name="Picture 9" descr="Computer code has 14 lines. The lines read as follows. Line 1. d e f, turn Red left parenthesis right parenthesis colon. Line 2, indented once. brown equals make Color left parenthesis 42 comma 25 comma 15 right parenthesis. Line 3, indented twice. file equals double quote forward slash Users forward slash guzdial forward slash Desktop forward slash media. Line 4, Intended twice. sources forward slash katie Fancy period j p g double quote. Line 5, indented once. picture equals make Picture left parenthesis file right parenthesis. Line 6, indented once. for p x in get Pixels left parenthesis picture right parenthesis colon. Line 7, indented twice. color equals get Color left parenthesis p x right parenthesis. Line 8, indented twice. if distance left parenthesis color comma brown right parenthesis les than sign 50 period 0 colon. Line 9, indented 3 times. r equals get Red left parenthesis p x right parenthesis asterisk 2. Line 10, indented 3 times. b equals get Blue left parenthesis p x right parenthesis. Line 11, indented 3 times. g equals get Green left parenthesis p x right parenthesis. Line 12, intended 3 times. set Color left parenthesis p x comma make Color left parenthesis r comma g comma b right parenthesis right parenthesis. Line 13, Intended once. Show left parenthesis picture right parenthesis. Line 14, intended once. return picture."/>
          <p:cNvPicPr>
            <a:picLocks noChangeAspect="1"/>
          </p:cNvPicPr>
          <p:nvPr/>
        </p:nvPicPr>
        <p:blipFill>
          <a:blip r:embed="rId2"/>
          <a:stretch>
            <a:fillRect/>
          </a:stretch>
        </p:blipFill>
        <p:spPr>
          <a:xfrm>
            <a:off x="512620" y="1520225"/>
            <a:ext cx="3917604" cy="4347166"/>
          </a:xfrm>
          <a:prstGeom prst="rect">
            <a:avLst/>
          </a:prstGeom>
        </p:spPr>
      </p:pic>
      <p:pic>
        <p:nvPicPr>
          <p:cNvPr id="6" name="Picture 2" descr="Two screenshots represent changing color of a photo using distance function. In the first screenshot a photo has the following configurations: zoom X, 78; Zoom Y; 35; Red, 71; Green, 54; Blue, 38 and color at location, brown. The second screenshot has the following configurations: zoom X, 78; Zoom Y; 35; Red, 142; Green, 38; Blue, 54 and color at location, red. The screenshots display the photo of a girl according to the configurations chosen. The couch behind her is increased in the second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672924"/>
            <a:ext cx="3620943" cy="290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idx="1"/>
          </p:nvPr>
        </p:nvSpPr>
        <p:spPr>
          <a:xfrm>
            <a:off x="5058697" y="4942653"/>
            <a:ext cx="3286646" cy="1074689"/>
          </a:xfrm>
        </p:spPr>
        <p:txBody>
          <a:bodyPr anchor="ctr"/>
          <a:lstStyle/>
          <a:p>
            <a:pPr marL="0" indent="0">
              <a:buNone/>
            </a:pPr>
            <a:r>
              <a:rPr lang="en-US" altLang="en-US" sz="2400" dirty="0">
                <a:latin typeface="+mn-lt"/>
              </a:rPr>
              <a:t>This version doubles all </a:t>
            </a:r>
            <a:r>
              <a:rPr lang="en-US" altLang="en-US" sz="2400" dirty="0" smtClean="0">
                <a:latin typeface="+mn-lt"/>
              </a:rPr>
              <a:t>“</a:t>
            </a:r>
            <a:r>
              <a:rPr lang="en-US" altLang="ja-JP" sz="2400" dirty="0" smtClean="0">
                <a:latin typeface="+mn-lt"/>
              </a:rPr>
              <a:t>close” </a:t>
            </a:r>
            <a:r>
              <a:rPr lang="en-US" altLang="ja-JP" sz="2400" dirty="0">
                <a:latin typeface="+mn-lt"/>
              </a:rPr>
              <a:t>reds. Notice the couch</a:t>
            </a:r>
            <a:r>
              <a:rPr lang="en-US" altLang="ja-JP"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5505755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defRPr/>
            </a:pPr>
            <a:r>
              <a:rPr lang="en-US" kern="1200" dirty="0" smtClean="0">
                <a:latin typeface="Times New Roman" panose="02020603050405020304" pitchFamily="18" charset="0"/>
                <a:ea typeface="ＭＳ Ｐゴシック" charset="0"/>
                <a:cs typeface="+mj-cs"/>
              </a:rPr>
              <a:t>Working on Katie’s Hair, in a Range</a:t>
            </a:r>
            <a:endParaRPr lang="en-US" sz="2000" b="0" kern="1200" dirty="0">
              <a:latin typeface="Times New Roman" panose="02020603050405020304" pitchFamily="18" charset="0"/>
              <a:ea typeface="ＭＳ Ｐゴシック" charset="0"/>
              <a:cs typeface="+mj-cs"/>
            </a:endParaRPr>
          </a:p>
        </p:txBody>
      </p:sp>
      <p:pic>
        <p:nvPicPr>
          <p:cNvPr id="5" name="Picture 4" descr="Computer code has 17 lines. The lines read as follows. Line 1. d e f, turn Red In Range left parenthesis right parenthesis colon. Line 2, indented once. brown equals make Color left parenthesis 42 comma 25 comma 15 right parenthesis. Line 3, indented once. file equals double quote forward slash Users forward slash guzdial forward slash Desktop forward slash media sources forward slash katie Fancy period j p g double quote. Line 4, indented once. picture equals make Picture left parenthesis file right parenthesis. Line 5, indented once. for p x in get Pixels left parenthesis picture right parenthesis colon. Line 6, indented twice. x equals get X left parenthesis p x right parenthesis. Line 7, indented twice. y equals get Y left parenthesis p x right parenthesis. Line 8, indented twice. if 63 less than sign equals x less than sign equals 125 colon. Line 9, indented 3 times. if 6 less than sign equals y less than sign equals 76 colon. Line 10, indented 4 times. color equals get Color left parenthesis p x right parenthesis. Line 11, indented 4 times. if distance left parenthesis color comma brown right parenthesis less than sign 50 period 0 colon. Line 12, indented 5 times. r equals get Red left parenthesis p x right parenthesis asterisk 2. Line 13, intended 5 times. b equals get Blue left parenthesis p x right parenthesis. Line 14, intended 5 times. g equals get Green left parenthesis p x right parenthesis. Line 15, intended once. set Color left parenthesis p x comma make Color right parenthesis r comma g comma b right parenthesis right parenthesis. Line 16, show left parenthesis picture right parenthesis. Line 17, return picture."/>
          <p:cNvPicPr>
            <a:picLocks noChangeAspect="1"/>
          </p:cNvPicPr>
          <p:nvPr/>
        </p:nvPicPr>
        <p:blipFill>
          <a:blip r:embed="rId2"/>
          <a:stretch>
            <a:fillRect/>
          </a:stretch>
        </p:blipFill>
        <p:spPr>
          <a:xfrm>
            <a:off x="429490" y="1558822"/>
            <a:ext cx="4333069" cy="3960224"/>
          </a:xfrm>
          <a:prstGeom prst="rect">
            <a:avLst/>
          </a:prstGeom>
        </p:spPr>
      </p:pic>
      <p:pic>
        <p:nvPicPr>
          <p:cNvPr id="6" name="Picture 2" descr="Two screenshots represent a photo before and after changing its configurations. In the first screenshot the photo has the following configurations: zoom X, 48; Zoom Y; 100; Red, 150; Green, 36; Blue, 47 and color at location, red. The second screenshot has the following configurations: zoom X, 48; Zoom Y; 100; Red, 75; Green, 47; Blue, 36 and color at location, black. The two screenshots display the photo of a girl according to the configur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436" y="1662209"/>
            <a:ext cx="3656488" cy="336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1"/>
          </p:nvPr>
        </p:nvSpPr>
        <p:spPr>
          <a:xfrm>
            <a:off x="4896436" y="5211235"/>
            <a:ext cx="3790364" cy="1107965"/>
          </a:xfrm>
        </p:spPr>
        <p:txBody>
          <a:bodyPr wrap="square" lIns="91425" tIns="91425" rIns="91425" bIns="91425">
            <a:spAutoFit/>
          </a:bodyPr>
          <a:lstStyle/>
          <a:p>
            <a:pPr marL="0" indent="0" eaLnBrk="0" fontAlgn="base" hangingPunct="0">
              <a:spcAft>
                <a:spcPct val="0"/>
              </a:spcAft>
              <a:buNone/>
            </a:pPr>
            <a:r>
              <a:rPr lang="en-US" altLang="en-US" sz="2000" dirty="0">
                <a:latin typeface="+mn-lt"/>
              </a:rPr>
              <a:t>Left is one we did with all </a:t>
            </a:r>
            <a:r>
              <a:rPr lang="en-US" altLang="en-US" sz="2000" dirty="0" smtClean="0">
                <a:latin typeface="+mn-lt"/>
              </a:rPr>
              <a:t>“</a:t>
            </a:r>
            <a:r>
              <a:rPr lang="en-US" altLang="ja-JP" sz="2000" dirty="0" smtClean="0">
                <a:latin typeface="+mn-lt"/>
              </a:rPr>
              <a:t>close” browns. Right </a:t>
            </a:r>
            <a:r>
              <a:rPr lang="en-US" altLang="ja-JP" sz="2000" dirty="0">
                <a:latin typeface="+mn-lt"/>
              </a:rPr>
              <a:t>is same, but only in rect around head</a:t>
            </a:r>
            <a:r>
              <a:rPr lang="en-US" altLang="ja-JP"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42568817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Removing “Red Eye”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1" y="1600200"/>
            <a:ext cx="4409768" cy="414725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rPr>
              <a:t>When the flash of the camera catches the eye just right (especially with light colored eyes), we get bounce back from the back of the retina.</a:t>
            </a: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rPr>
              <a:t>This results in </a:t>
            </a:r>
            <a:r>
              <a:rPr lang="en-US" altLang="en-US" sz="2200" kern="1200" dirty="0" smtClean="0">
                <a:solidFill>
                  <a:srgbClr val="000000"/>
                </a:solidFill>
                <a:latin typeface="+mn-lt"/>
                <a:ea typeface="ＭＳ Ｐゴシック" charset="-128"/>
              </a:rPr>
              <a:t>“</a:t>
            </a:r>
            <a:r>
              <a:rPr lang="en-US" altLang="ja-JP" sz="2200" kern="1200" dirty="0" smtClean="0">
                <a:solidFill>
                  <a:srgbClr val="000000"/>
                </a:solidFill>
                <a:latin typeface="+mn-lt"/>
                <a:ea typeface="ＭＳ Ｐゴシック" charset="-128"/>
              </a:rPr>
              <a:t>red eye”</a:t>
            </a:r>
            <a:endParaRPr lang="en-US" altLang="ja-JP" sz="2200" kern="1200" dirty="0">
              <a:solidFill>
                <a:srgbClr val="000000"/>
              </a:solidFill>
              <a:latin typeface="+mn-lt"/>
              <a:ea typeface="ＭＳ Ｐゴシック" charset="-128"/>
            </a:endParaRP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rPr>
              <a:t>We can replace the </a:t>
            </a:r>
            <a:r>
              <a:rPr lang="en-US" altLang="en-US" sz="2200" kern="1200" dirty="0" smtClean="0">
                <a:solidFill>
                  <a:srgbClr val="000000"/>
                </a:solidFill>
                <a:latin typeface="+mn-lt"/>
                <a:ea typeface="ＭＳ Ｐゴシック" charset="-128"/>
              </a:rPr>
              <a:t>“</a:t>
            </a:r>
            <a:r>
              <a:rPr lang="en-US" altLang="ja-JP" sz="2200" kern="1200" dirty="0" smtClean="0">
                <a:solidFill>
                  <a:srgbClr val="000000"/>
                </a:solidFill>
                <a:latin typeface="+mn-lt"/>
                <a:ea typeface="ＭＳ Ｐゴシック" charset="-128"/>
              </a:rPr>
              <a:t>red” </a:t>
            </a:r>
            <a:r>
              <a:rPr lang="en-US" altLang="ja-JP" sz="2200" kern="1200" dirty="0">
                <a:solidFill>
                  <a:srgbClr val="000000"/>
                </a:solidFill>
                <a:latin typeface="+mn-lt"/>
                <a:ea typeface="ＭＳ Ｐゴシック" charset="-128"/>
              </a:rPr>
              <a:t>with a color of our choosing.</a:t>
            </a: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rPr>
              <a:t>First, we figure out </a:t>
            </a:r>
            <a:r>
              <a:rPr lang="en-US" altLang="en-US" sz="2200" b="1" kern="1200" dirty="0">
                <a:solidFill>
                  <a:srgbClr val="000000"/>
                </a:solidFill>
                <a:latin typeface="+mn-lt"/>
                <a:ea typeface="ＭＳ Ｐゴシック" charset="-128"/>
              </a:rPr>
              <a:t>where</a:t>
            </a:r>
            <a:r>
              <a:rPr lang="en-US" altLang="en-US" sz="2200" kern="1200" dirty="0">
                <a:solidFill>
                  <a:srgbClr val="000000"/>
                </a:solidFill>
                <a:latin typeface="+mn-lt"/>
                <a:ea typeface="ＭＳ Ｐゴシック" charset="-128"/>
              </a:rPr>
              <a:t> the eyes are (x,y) using MediaTools</a:t>
            </a:r>
          </a:p>
        </p:txBody>
      </p:sp>
      <p:pic>
        <p:nvPicPr>
          <p:cNvPr id="5" name="Picture 4" descr="A screenshot represents a photo configuration. The configurations read, Zoom X, 109; Zoom Y, 91; R, 129; G, 97; B, 76; and color location, brown. The screenshot displays a girl’s photo. The eye balls are red. The girl wears a 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215091" y="1857828"/>
            <a:ext cx="3324225" cy="3324225"/>
          </a:xfrm>
          <a:prstGeom prst="rect">
            <a:avLst/>
          </a:prstGeom>
          <a:noFill/>
          <a:ln>
            <a:noFill/>
          </a:ln>
        </p:spPr>
      </p:pic>
    </p:spTree>
    <p:extLst>
      <p:ext uri="{BB962C8B-B14F-4D97-AF65-F5344CB8AC3E}">
        <p14:creationId xmlns:p14="http://schemas.microsoft.com/office/powerpoint/2010/main" val="478619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Removing Red Eye</a:t>
            </a:r>
            <a:endParaRPr lang="en-US" altLang="en-US" kern="1200" dirty="0">
              <a:latin typeface="Times New Roman" panose="02020603050405020304" pitchFamily="18" charset="0"/>
              <a:ea typeface="ＭＳ Ｐゴシック" charset="-128"/>
            </a:endParaRPr>
          </a:p>
        </p:txBody>
      </p:sp>
      <p:pic>
        <p:nvPicPr>
          <p:cNvPr id="6" name="Picture 5" descr="Computer code has 7 lines. The lines read as follows. Line 1. d e f remove Red Eye left parenthesis p i c comma start X comma start Y comma end X comma end Y comma end Color right parenthesis colon. Line 2, indented once. for p x in get Pixels left parenthesis p i c right parenthesis colon. Line 3, indented twice. x equals get X left parenthesis p x right parenthesis. Line 4, indented twice. y equals get Y left parenthesis p x right parenthesis. Line 5, indented twice. if left parenthesis start X less than sign equals x less than sign equals end X right parenthesis and left parenthesis start Y less than sign equals y less than sign equals end Y right parenthesis colon. Line 6, indented 3 times. if left parenthesis distance left parenthesis red comma get Color left parenthesis p x right parenthesis right parenthesis less than sign 165 right parenthesis colon. Line 7, indented 4 times. set Color left parenthesis p x comma end Color right parenthesis."/>
          <p:cNvPicPr>
            <a:picLocks noChangeAspect="1"/>
          </p:cNvPicPr>
          <p:nvPr/>
        </p:nvPicPr>
        <p:blipFill rotWithShape="1">
          <a:blip r:embed="rId2"/>
          <a:srcRect l="1577" t="3201" b="7860"/>
          <a:stretch/>
        </p:blipFill>
        <p:spPr>
          <a:xfrm>
            <a:off x="1349098" y="1735968"/>
            <a:ext cx="6445804" cy="1843548"/>
          </a:xfrm>
          <a:prstGeom prst="rect">
            <a:avLst/>
          </a:prstGeom>
        </p:spPr>
      </p:pic>
      <p:sp>
        <p:nvSpPr>
          <p:cNvPr id="3" name="Content Placeholder 2"/>
          <p:cNvSpPr>
            <a:spLocks noGrp="1"/>
          </p:cNvSpPr>
          <p:nvPr>
            <p:ph type="body" idx="1"/>
          </p:nvPr>
        </p:nvSpPr>
        <p:spPr>
          <a:xfrm>
            <a:off x="457200" y="3722620"/>
            <a:ext cx="4247535" cy="2262127"/>
          </a:xfrm>
        </p:spPr>
        <p:txBody>
          <a:bodyPr wrap="square" lIns="91425" tIns="91425" rIns="91425" bIns="91425">
            <a:spAutoFit/>
          </a:bodyPr>
          <a:lstStyle/>
          <a:p>
            <a:pPr marL="0" lvl="0" indent="0" eaLnBrk="0" fontAlgn="base" hangingPunct="0">
              <a:spcAft>
                <a:spcPct val="0"/>
              </a:spcAft>
              <a:buNone/>
            </a:pPr>
            <a:r>
              <a:rPr lang="en-US" altLang="en-US" sz="2200" kern="1200" dirty="0">
                <a:solidFill>
                  <a:srgbClr val="000000"/>
                </a:solidFill>
                <a:latin typeface="Arial (Body)"/>
                <a:ea typeface="ＭＳ Ｐゴシック" charset="-128"/>
              </a:rPr>
              <a:t>What </a:t>
            </a:r>
            <a:r>
              <a:rPr lang="en-US" altLang="en-US" sz="2200" kern="1200" dirty="0" smtClean="0">
                <a:solidFill>
                  <a:srgbClr val="000000"/>
                </a:solidFill>
                <a:latin typeface="Arial (Body)"/>
                <a:ea typeface="ＭＳ Ｐゴシック" charset="-128"/>
              </a:rPr>
              <a:t>we</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re </a:t>
            </a:r>
            <a:r>
              <a:rPr lang="en-US" altLang="ja-JP" sz="2200" kern="1200" dirty="0">
                <a:solidFill>
                  <a:srgbClr val="000000"/>
                </a:solidFill>
                <a:latin typeface="Arial (Body)"/>
                <a:ea typeface="ＭＳ Ｐゴシック" charset="-128"/>
              </a:rPr>
              <a:t>doing here:</a:t>
            </a:r>
          </a:p>
          <a:p>
            <a:pPr marL="255651" lvl="0" indent="-255651" eaLnBrk="0" fontAlgn="base" hangingPunct="0">
              <a:spcAft>
                <a:spcPct val="0"/>
              </a:spcAft>
            </a:pPr>
            <a:r>
              <a:rPr lang="en-US" altLang="en-US" sz="2200" kern="1200" dirty="0" smtClean="0">
                <a:solidFill>
                  <a:srgbClr val="000000"/>
                </a:solidFill>
                <a:latin typeface="Arial (Body)"/>
                <a:ea typeface="ＭＳ Ｐゴシック" charset="-128"/>
              </a:rPr>
              <a:t>Within </a:t>
            </a:r>
            <a:r>
              <a:rPr lang="en-US" altLang="en-US" sz="2200" kern="1200" dirty="0">
                <a:solidFill>
                  <a:srgbClr val="000000"/>
                </a:solidFill>
                <a:latin typeface="Arial (Body)"/>
                <a:ea typeface="ＭＳ Ｐゴシック" charset="-128"/>
              </a:rPr>
              <a:t>the rectangle of pixels (startX,startY) to (endX, endY)</a:t>
            </a:r>
          </a:p>
          <a:p>
            <a:pPr marL="255651" lvl="0" indent="-255651" eaLnBrk="0" fontAlgn="base" hangingPunct="0">
              <a:spcAft>
                <a:spcPct val="0"/>
              </a:spcAft>
            </a:pPr>
            <a:r>
              <a:rPr lang="en-US" altLang="en-US" sz="2200" kern="1200" dirty="0" smtClean="0">
                <a:solidFill>
                  <a:srgbClr val="000000"/>
                </a:solidFill>
                <a:latin typeface="Arial (Body)"/>
                <a:ea typeface="ＭＳ Ｐゴシック" charset="-128"/>
              </a:rPr>
              <a:t>Find </a:t>
            </a:r>
            <a:r>
              <a:rPr lang="en-US" altLang="en-US" sz="2200" kern="1200" dirty="0">
                <a:solidFill>
                  <a:srgbClr val="000000"/>
                </a:solidFill>
                <a:latin typeface="Arial (Body)"/>
                <a:ea typeface="ＭＳ Ｐゴシック" charset="-128"/>
              </a:rPr>
              <a:t>pixels close to red, then replace them with a new </a:t>
            </a:r>
            <a:r>
              <a:rPr lang="en-US" altLang="en-US" sz="2200" kern="1200" dirty="0" smtClean="0">
                <a:solidFill>
                  <a:srgbClr val="000000"/>
                </a:solidFill>
                <a:latin typeface="Arial (Body)"/>
                <a:ea typeface="ＭＳ Ｐゴシック" charset="-128"/>
              </a:rPr>
              <a:t>color</a:t>
            </a:r>
            <a:endParaRPr lang="en-US" altLang="en-US" sz="2200" kern="1200" dirty="0">
              <a:solidFill>
                <a:srgbClr val="000000"/>
              </a:solidFill>
              <a:latin typeface="Arial (Body)"/>
              <a:ea typeface="ＭＳ Ｐゴシック" charset="-128"/>
            </a:endParaRPr>
          </a:p>
        </p:txBody>
      </p:sp>
      <p:sp>
        <p:nvSpPr>
          <p:cNvPr id="4" name="Content Placeholder 3"/>
          <p:cNvSpPr>
            <a:spLocks noGrp="1"/>
          </p:cNvSpPr>
          <p:nvPr>
            <p:ph type="body" idx="2"/>
          </p:nvPr>
        </p:nvSpPr>
        <p:spPr>
          <a:xfrm>
            <a:off x="4984956" y="4435239"/>
            <a:ext cx="3701844" cy="1200298"/>
          </a:xfrm>
        </p:spPr>
        <p:txBody>
          <a:bodyPr wrap="square" lIns="91425" tIns="91425" rIns="91425" bIns="91425">
            <a:spAutoFit/>
          </a:bodyPr>
          <a:lstStyle/>
          <a:p>
            <a:pPr marL="0" lvl="0" indent="0" eaLnBrk="0" fontAlgn="base" hangingPunct="0">
              <a:spcAft>
                <a:spcPct val="0"/>
              </a:spcAft>
              <a:buNone/>
            </a:pPr>
            <a:r>
              <a:rPr lang="en-US" altLang="en-US" sz="2200" kern="1200" dirty="0">
                <a:solidFill>
                  <a:srgbClr val="000000"/>
                </a:solidFill>
                <a:latin typeface="Arial (Body)"/>
                <a:ea typeface="ＭＳ Ｐゴシック" charset="-128"/>
                <a:cs typeface="+mn-cs"/>
              </a:rPr>
              <a:t>Why use a range? Because we </a:t>
            </a:r>
            <a:r>
              <a:rPr lang="en-US" altLang="en-US" sz="2200" kern="1200" dirty="0" smtClean="0">
                <a:solidFill>
                  <a:srgbClr val="000000"/>
                </a:solidFill>
                <a:latin typeface="Arial (Body)"/>
                <a:ea typeface="ＭＳ Ｐゴシック" charset="-128"/>
                <a:cs typeface="+mn-cs"/>
              </a:rPr>
              <a:t>don</a:t>
            </a:r>
            <a:r>
              <a:rPr lang="fr-FR" altLang="ja-JP" sz="2200" kern="1200" dirty="0" smtClean="0">
                <a:solidFill>
                  <a:srgbClr val="000000"/>
                </a:solidFill>
                <a:latin typeface="Arial (Body)"/>
                <a:ea typeface="ＭＳ Ｐゴシック" charset="-128"/>
                <a:cs typeface="+mn-cs"/>
              </a:rPr>
              <a:t>’</a:t>
            </a:r>
            <a:r>
              <a:rPr lang="en-US" altLang="ja-JP" sz="2200" kern="1200" dirty="0" smtClean="0">
                <a:solidFill>
                  <a:srgbClr val="000000"/>
                </a:solidFill>
                <a:latin typeface="Arial (Body)"/>
                <a:ea typeface="ＭＳ Ｐゴシック" charset="-128"/>
                <a:cs typeface="+mn-cs"/>
              </a:rPr>
              <a:t>t </a:t>
            </a:r>
            <a:r>
              <a:rPr lang="en-US" altLang="ja-JP" sz="2200" kern="1200" dirty="0">
                <a:solidFill>
                  <a:srgbClr val="000000"/>
                </a:solidFill>
                <a:latin typeface="Arial (Body)"/>
                <a:ea typeface="ＭＳ Ｐゴシック" charset="-128"/>
                <a:cs typeface="+mn-cs"/>
              </a:rPr>
              <a:t>want to </a:t>
            </a:r>
            <a:r>
              <a:rPr lang="en-US" altLang="ja-JP" sz="2200" kern="1200" dirty="0" smtClean="0">
                <a:solidFill>
                  <a:srgbClr val="000000"/>
                </a:solidFill>
                <a:latin typeface="Arial (Body)"/>
                <a:ea typeface="ＭＳ Ｐゴシック" charset="-128"/>
                <a:cs typeface="+mn-cs"/>
              </a:rPr>
              <a:t>replace </a:t>
            </a:r>
            <a:r>
              <a:rPr lang="en-US" altLang="ja-JP" sz="2200" kern="1200" dirty="0">
                <a:solidFill>
                  <a:srgbClr val="000000"/>
                </a:solidFill>
                <a:latin typeface="Arial (Body)"/>
                <a:ea typeface="ＭＳ Ｐゴシック" charset="-128"/>
                <a:cs typeface="+mn-cs"/>
              </a:rPr>
              <a:t>her red dress</a:t>
            </a:r>
            <a:r>
              <a:rPr lang="en-US" altLang="ja-JP" sz="2200" kern="1200" dirty="0" smtClean="0">
                <a:solidFill>
                  <a:srgbClr val="000000"/>
                </a:solidFill>
                <a:latin typeface="Arial (Body)"/>
                <a:ea typeface="ＭＳ Ｐゴシック" charset="-128"/>
                <a:cs typeface="+mn-cs"/>
              </a:rPr>
              <a:t>!</a:t>
            </a:r>
          </a:p>
        </p:txBody>
      </p:sp>
    </p:spTree>
    <p:extLst>
      <p:ext uri="{BB962C8B-B14F-4D97-AF65-F5344CB8AC3E}">
        <p14:creationId xmlns:p14="http://schemas.microsoft.com/office/powerpoint/2010/main" val="1069080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ja-JP" kern="1200" dirty="0" smtClean="0">
                <a:latin typeface="Times New Roman" panose="02020603050405020304" pitchFamily="18" charset="0"/>
                <a:ea typeface="ＭＳ Ｐゴシック" charset="-128"/>
              </a:rPr>
              <a:t>“Fixing” it: Changing Red to Black</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4380270" cy="4031843"/>
          </a:xfrm>
        </p:spPr>
        <p:txBody>
          <a:bodyPr wrap="square" lIns="91425" tIns="91425" rIns="91425" bIns="91425">
            <a:spAutoFit/>
          </a:bodyPr>
          <a:lstStyle/>
          <a:p>
            <a:pPr marL="0" lvl="0" indent="0" fontAlgn="base">
              <a:spcAft>
                <a:spcPct val="0"/>
              </a:spcAft>
              <a:buNone/>
            </a:pPr>
            <a:r>
              <a:rPr lang="en-US" altLang="en-US" sz="2200" b="1" kern="1200" dirty="0">
                <a:solidFill>
                  <a:srgbClr val="000000"/>
                </a:solidFill>
                <a:latin typeface="Arial (Body)"/>
                <a:ea typeface="ＭＳ Ｐゴシック" charset="-128"/>
              </a:rPr>
              <a:t>removeRedEye(jenny, 109, 91, 202, 107, makeColor(0,0,0))</a:t>
            </a:r>
          </a:p>
          <a:p>
            <a:pPr marL="255651" lvl="0" indent="-255651" fontAlgn="base">
              <a:spcAft>
                <a:spcPct val="0"/>
              </a:spcAft>
            </a:pPr>
            <a:r>
              <a:rPr lang="en-US" altLang="en-US" sz="2200" kern="1200" dirty="0" smtClean="0">
                <a:solidFill>
                  <a:srgbClr val="000000"/>
                </a:solidFill>
                <a:latin typeface="Arial (Body)"/>
                <a:ea typeface="ＭＳ Ｐゴシック" charset="-128"/>
              </a:rPr>
              <a:t>Jenny</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s </a:t>
            </a:r>
            <a:r>
              <a:rPr lang="en-US" altLang="ja-JP" sz="2200" kern="1200" dirty="0">
                <a:solidFill>
                  <a:srgbClr val="000000"/>
                </a:solidFill>
                <a:latin typeface="Arial (Body)"/>
                <a:ea typeface="ＭＳ Ｐゴシック" charset="-128"/>
              </a:rPr>
              <a:t>eyes are actually not black—could fix </a:t>
            </a:r>
            <a:r>
              <a:rPr lang="en-US" altLang="ja-JP" sz="2200" kern="1200" dirty="0" smtClean="0">
                <a:solidFill>
                  <a:srgbClr val="000000"/>
                </a:solidFill>
                <a:latin typeface="Arial (Body)"/>
                <a:ea typeface="ＭＳ Ｐゴシック" charset="-128"/>
              </a:rPr>
              <a:t>that</a:t>
            </a:r>
          </a:p>
          <a:p>
            <a:pPr marL="255651" lvl="0" indent="-255651" fontAlgn="base">
              <a:spcAft>
                <a:spcPct val="0"/>
              </a:spcAft>
            </a:pPr>
            <a:r>
              <a:rPr lang="en-US" altLang="en-US" sz="2200" kern="1200" dirty="0" smtClean="0">
                <a:solidFill>
                  <a:srgbClr val="000000"/>
                </a:solidFill>
                <a:latin typeface="Arial (Body)"/>
                <a:ea typeface="ＭＳ Ｐゴシック" charset="-128"/>
              </a:rPr>
              <a:t>Eye </a:t>
            </a:r>
            <a:r>
              <a:rPr lang="en-US" altLang="en-US" sz="2200" kern="1200" dirty="0">
                <a:solidFill>
                  <a:srgbClr val="000000"/>
                </a:solidFill>
                <a:latin typeface="Arial (Body)"/>
                <a:ea typeface="ＭＳ Ｐゴシック" charset="-128"/>
              </a:rPr>
              <a:t>are also not </a:t>
            </a:r>
            <a:r>
              <a:rPr lang="en-US" altLang="en-US" sz="2200" kern="1200" dirty="0" smtClean="0">
                <a:solidFill>
                  <a:srgbClr val="000000"/>
                </a:solidFill>
                <a:latin typeface="Arial (Body)"/>
                <a:ea typeface="ＭＳ Ｐゴシック" charset="-128"/>
              </a:rPr>
              <a:t>mono-color</a:t>
            </a:r>
          </a:p>
          <a:p>
            <a:pPr marL="743001" lvl="1" indent="-284400" fontAlgn="base">
              <a:spcAft>
                <a:spcPct val="0"/>
              </a:spcAft>
            </a:pPr>
            <a:r>
              <a:rPr lang="en-US" altLang="en-US" sz="2200" kern="1200" dirty="0" smtClean="0">
                <a:solidFill>
                  <a:srgbClr val="000000"/>
                </a:solidFill>
                <a:latin typeface="Arial (Body)"/>
                <a:ea typeface="ＭＳ Ｐゴシック" charset="-128"/>
                <a:cs typeface="+mn-cs"/>
              </a:rPr>
              <a:t>A </a:t>
            </a:r>
            <a:r>
              <a:rPr lang="en-US" altLang="en-US" sz="2200" kern="1200" dirty="0">
                <a:solidFill>
                  <a:srgbClr val="000000"/>
                </a:solidFill>
                <a:latin typeface="Arial (Body)"/>
                <a:ea typeface="ＭＳ Ｐゴシック" charset="-128"/>
                <a:cs typeface="+mn-cs"/>
              </a:rPr>
              <a:t>better function would handle </a:t>
            </a:r>
            <a:r>
              <a:rPr lang="en-US" altLang="en-US" sz="2200" b="1" kern="1200" dirty="0">
                <a:solidFill>
                  <a:srgbClr val="000000"/>
                </a:solidFill>
                <a:latin typeface="Arial (Body)"/>
                <a:ea typeface="ＭＳ Ｐゴシック" charset="-128"/>
                <a:cs typeface="+mn-cs"/>
              </a:rPr>
              <a:t>gradations</a:t>
            </a:r>
            <a:r>
              <a:rPr lang="en-US" altLang="en-US" sz="2200" kern="1200" dirty="0">
                <a:solidFill>
                  <a:srgbClr val="000000"/>
                </a:solidFill>
                <a:latin typeface="Arial (Body)"/>
                <a:ea typeface="ＭＳ Ｐゴシック" charset="-128"/>
                <a:cs typeface="+mn-cs"/>
              </a:rPr>
              <a:t> of red and replace with </a:t>
            </a:r>
            <a:r>
              <a:rPr lang="en-US" altLang="en-US" sz="2200" b="1" kern="1200" dirty="0">
                <a:solidFill>
                  <a:srgbClr val="000000"/>
                </a:solidFill>
                <a:latin typeface="Arial (Body)"/>
                <a:ea typeface="ＭＳ Ｐゴシック" charset="-128"/>
                <a:cs typeface="+mn-cs"/>
              </a:rPr>
              <a:t>gradations</a:t>
            </a:r>
            <a:r>
              <a:rPr lang="en-US" altLang="en-US" sz="2200" kern="1200" dirty="0">
                <a:solidFill>
                  <a:srgbClr val="000000"/>
                </a:solidFill>
                <a:latin typeface="Arial (Body)"/>
                <a:ea typeface="ＭＳ Ｐゴシック" charset="-128"/>
                <a:cs typeface="+mn-cs"/>
              </a:rPr>
              <a:t> of the right eye color</a:t>
            </a:r>
          </a:p>
        </p:txBody>
      </p:sp>
      <p:pic>
        <p:nvPicPr>
          <p:cNvPr id="5" name="Picture 4" descr="A screenshot displays a photo of a girl in red dress. The configuration is as follows: Zoom X, 180; Zoom Y, 97; R, 0; G, 0; B,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131824" y="1600200"/>
            <a:ext cx="3333750" cy="3343275"/>
          </a:xfrm>
          <a:prstGeom prst="rect">
            <a:avLst/>
          </a:prstGeom>
          <a:noFill/>
          <a:ln>
            <a:noFill/>
          </a:ln>
        </p:spPr>
      </p:pic>
    </p:spTree>
    <p:extLst>
      <p:ext uri="{BB962C8B-B14F-4D97-AF65-F5344CB8AC3E}">
        <p14:creationId xmlns:p14="http://schemas.microsoft.com/office/powerpoint/2010/main" val="3076879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smtClean="0"/>
              <a:t>Consider This Program </a:t>
            </a:r>
            <a:r>
              <a:rPr lang="en-US" altLang="en-US" sz="2000" b="0" dirty="0" smtClean="0"/>
              <a:t>(1 of 7</a:t>
            </a:r>
            <a:r>
              <a:rPr lang="en-US" altLang="en-US" sz="2000" b="0" dirty="0"/>
              <a:t>)</a:t>
            </a:r>
            <a:endParaRPr lang="en-US" sz="2000" b="0" dirty="0"/>
          </a:p>
        </p:txBody>
      </p:sp>
      <p:sp>
        <p:nvSpPr>
          <p:cNvPr id="4" name="Text Placeholder 3"/>
          <p:cNvSpPr>
            <a:spLocks noGrp="1"/>
          </p:cNvSpPr>
          <p:nvPr>
            <p:ph type="body" idx="1"/>
          </p:nvPr>
        </p:nvSpPr>
        <p:spPr>
          <a:xfrm>
            <a:off x="457200" y="1600200"/>
            <a:ext cx="8229600" cy="491913"/>
          </a:xfrm>
        </p:spPr>
        <p:txBody>
          <a:bodyPr/>
          <a:lstStyle/>
          <a:p>
            <a:pPr marL="0" indent="0">
              <a:buFont typeface="Wingdings 2" panose="05020102010507070707" pitchFamily="18" charset="2"/>
              <a:buNone/>
            </a:pPr>
            <a:r>
              <a:rPr lang="en-US" altLang="en-US" sz="2400" dirty="0">
                <a:latin typeface="+mn-lt"/>
              </a:rPr>
              <a:t>Which picture </a:t>
            </a:r>
            <a:r>
              <a:rPr lang="en-US" altLang="en-US" sz="2400" dirty="0" smtClean="0">
                <a:latin typeface="+mn-lt"/>
              </a:rPr>
              <a:t>below did </a:t>
            </a:r>
            <a:r>
              <a:rPr lang="en-US" altLang="en-US" sz="2400" dirty="0">
                <a:latin typeface="+mn-lt"/>
              </a:rPr>
              <a:t>this generate</a:t>
            </a:r>
            <a:r>
              <a:rPr lang="en-US" altLang="en-US" sz="2400" dirty="0" smtClean="0">
                <a:latin typeface="+mn-lt"/>
              </a:rPr>
              <a:t>?</a:t>
            </a:r>
            <a:endParaRPr lang="en-US" altLang="en-US" sz="2400" dirty="0">
              <a:latin typeface="+mn-lt"/>
            </a:endParaRPr>
          </a:p>
        </p:txBody>
      </p:sp>
      <p:pic>
        <p:nvPicPr>
          <p:cNvPr id="11" name="Picture 4" descr="Computer code has 4 lines. The lines read as follows. Line 1. d e f fix Flowers 1 left parenthesis arch right parenthesis colon. Line 2, indented once. for p in get pixels left parenthesis arch right parenthesis colon. Line 3, indented twice. if get Red left parenthesis p right parenthesis greater than sign get Blue left parenthesis p right parenthesis plus get Green left parenthesis p right parenthesis colon. Line 4, indented 3 times. set Color left parenthesis p comma yellow right parenthesi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21" y="2379663"/>
            <a:ext cx="5553579"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Box numbered 1 is in shade of light gre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255" y="3730978"/>
            <a:ext cx="503802" cy="77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A photo of an arch entry with plants on both sides. The building is in shades of light pink while the plants are in shades of light gre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43057" y="3730978"/>
            <a:ext cx="1700212"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descr="Box numbered 2 is in shade of pink."/>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38636" y="3764369"/>
            <a:ext cx="503802" cy="91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A photo of an arch entry with plants on both sides. The building is in shades of light pink while the plants are in shades of light green."/>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42438" y="3764369"/>
            <a:ext cx="1647136" cy="220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descr="Box numbered 3 is in share of orange."/>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44990" y="3823944"/>
            <a:ext cx="503802" cy="97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descr="A photo of an arch entry shaded non uniformly in yellow shade."/>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648792" y="3823944"/>
            <a:ext cx="1544205" cy="208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6772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smtClean="0"/>
              <a:t>Consider This Program </a:t>
            </a:r>
            <a:r>
              <a:rPr lang="en-US" altLang="en-US" sz="2000" b="0" dirty="0" smtClean="0"/>
              <a:t>(2 of 7</a:t>
            </a:r>
            <a:r>
              <a:rPr lang="en-US" altLang="en-US" sz="2000" b="0" dirty="0"/>
              <a:t>)</a:t>
            </a:r>
            <a:endParaRPr lang="en-US" dirty="0"/>
          </a:p>
        </p:txBody>
      </p:sp>
      <p:sp>
        <p:nvSpPr>
          <p:cNvPr id="4" name="Text Placeholder 3"/>
          <p:cNvSpPr>
            <a:spLocks noGrp="1"/>
          </p:cNvSpPr>
          <p:nvPr>
            <p:ph type="body" idx="1"/>
          </p:nvPr>
        </p:nvSpPr>
        <p:spPr>
          <a:xfrm>
            <a:off x="457200" y="1600200"/>
            <a:ext cx="8229600" cy="491913"/>
          </a:xfrm>
        </p:spPr>
        <p:txBody>
          <a:bodyPr/>
          <a:lstStyle/>
          <a:p>
            <a:pPr marL="0" indent="0">
              <a:buFont typeface="Wingdings 2" panose="05020102010507070707" pitchFamily="18" charset="2"/>
              <a:buNone/>
            </a:pPr>
            <a:r>
              <a:rPr lang="en-US" altLang="en-US" sz="2400" dirty="0" smtClean="0">
                <a:latin typeface="+mn-lt"/>
              </a:rPr>
              <a:t>Which picture below did this generate?</a:t>
            </a:r>
          </a:p>
        </p:txBody>
      </p:sp>
      <p:pic>
        <p:nvPicPr>
          <p:cNvPr id="19" name="Picture 3" descr="Computer code has 4 lines. The lines read as follows. Line 1. d e f fix Flowers 3 left parenthesis arch right parenthesis colon. Line 2, indented once. for p in get pixels left parenthesis arch right parenthesis colon. Line 3, indented twice. if get Red left parenthesis p right parenthesis greater than sign 50 and get Blue left parenthesis p right parenthesis plus get Green left parenthesis p right parenthesis less than sign 200 colon. Line 4, indented 3 times. set Color left parenthesis p comma yellow right parenthesis."/>
          <p:cNvPicPr>
            <a:picLocks noChangeAspect="1"/>
          </p:cNvPicPr>
          <p:nvPr/>
        </p:nvPicPr>
        <p:blipFill rotWithShape="1">
          <a:blip r:embed="rId3">
            <a:extLst>
              <a:ext uri="{28A0092B-C50C-407E-A947-70E740481C1C}">
                <a14:useLocalDpi xmlns:a14="http://schemas.microsoft.com/office/drawing/2010/main" val="0"/>
              </a:ext>
            </a:extLst>
          </a:blip>
          <a:srcRect l="208" r="1"/>
          <a:stretch/>
        </p:blipFill>
        <p:spPr bwMode="auto">
          <a:xfrm>
            <a:off x="678424" y="2283841"/>
            <a:ext cx="663300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descr="Box numbered 1 is in shade of light gre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883" y="3694431"/>
            <a:ext cx="503802" cy="77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 descr="A photo of an arch entry with plants on both sides. The building is in shades of light pink while the plants are in shades of light gre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25850" y="3694431"/>
            <a:ext cx="1870233" cy="250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Box numbered 2 is in shade of pink."/>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26072" y="3619113"/>
            <a:ext cx="458002" cy="83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 descr="A photo of an arch entry with plants on both sides. The building is in shades of light pink while the plants are in shades of light green."/>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84074" y="3618672"/>
            <a:ext cx="1811850" cy="242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 descr="Box numbered 3 is in share of orange."/>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95845" y="3679683"/>
            <a:ext cx="458002" cy="887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0" descr="Box numbered 4 is in shade of dark green."/>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653847" y="3669457"/>
            <a:ext cx="1698625" cy="229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89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smtClean="0"/>
              <a:t>Consider This Program </a:t>
            </a:r>
            <a:r>
              <a:rPr lang="en-US" altLang="en-US" sz="2000" b="0" dirty="0" smtClean="0"/>
              <a:t>(3 of 7</a:t>
            </a:r>
            <a:r>
              <a:rPr lang="en-US" altLang="en-US" sz="2000" b="0" dirty="0"/>
              <a:t>)</a:t>
            </a:r>
            <a:endParaRPr lang="en-US" dirty="0"/>
          </a:p>
        </p:txBody>
      </p:sp>
      <p:sp>
        <p:nvSpPr>
          <p:cNvPr id="4" name="Text Placeholder 3"/>
          <p:cNvSpPr>
            <a:spLocks noGrp="1"/>
          </p:cNvSpPr>
          <p:nvPr>
            <p:ph type="body" idx="1"/>
          </p:nvPr>
        </p:nvSpPr>
        <p:spPr>
          <a:xfrm>
            <a:off x="457200" y="1600200"/>
            <a:ext cx="8229600" cy="491913"/>
          </a:xfrm>
        </p:spPr>
        <p:txBody>
          <a:bodyPr/>
          <a:lstStyle/>
          <a:p>
            <a:pPr marL="0" indent="0">
              <a:buFont typeface="Wingdings 2" panose="05020102010507070707" pitchFamily="18" charset="2"/>
              <a:buNone/>
            </a:pPr>
            <a:r>
              <a:rPr lang="en-US" altLang="en-US" sz="2200" dirty="0">
                <a:latin typeface="+mn-lt"/>
              </a:rPr>
              <a:t>Which picture </a:t>
            </a:r>
            <a:r>
              <a:rPr lang="en-US" altLang="en-US" sz="2200" dirty="0" smtClean="0">
                <a:latin typeface="+mn-lt"/>
              </a:rPr>
              <a:t>below did </a:t>
            </a:r>
            <a:r>
              <a:rPr lang="en-US" altLang="en-US" sz="2200" dirty="0">
                <a:latin typeface="+mn-lt"/>
              </a:rPr>
              <a:t>this </a:t>
            </a:r>
            <a:r>
              <a:rPr lang="en-US" altLang="en-US" sz="2200" dirty="0" smtClean="0">
                <a:latin typeface="+mn-lt"/>
              </a:rPr>
              <a:t>generate</a:t>
            </a:r>
            <a:r>
              <a:rPr lang="en-US" altLang="en-US" sz="2200" dirty="0">
                <a:latin typeface="+mn-lt"/>
              </a:rPr>
              <a:t> </a:t>
            </a:r>
            <a:r>
              <a:rPr lang="en-US" altLang="en-US" sz="2200" dirty="0" smtClean="0">
                <a:latin typeface="+mn-lt"/>
              </a:rPr>
              <a:t>?</a:t>
            </a:r>
            <a:endParaRPr lang="en-US" altLang="en-US" sz="2200" dirty="0">
              <a:latin typeface="+mn-lt"/>
            </a:endParaRPr>
          </a:p>
        </p:txBody>
      </p:sp>
      <p:pic>
        <p:nvPicPr>
          <p:cNvPr id="19" name="Picture 11" descr="Computer code has 4 lines. The lines read as follows. Line 1. d e f, fix Flowers 4 left parenthesis arch right parenthesis colon. Line 2, indented once. for p in get pixels left parenthesis arch right parenthesis colon. Line 3, indented twice. c equals get Color left parenthesis p right parenthesis. Line 4, indented twice. if distance left parenthesis c comma green right parenthesis less than sign 200 colon. Line 4, indented 3 times. set Color left parenthesis p comma yellow right parenthesi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638" y="2363034"/>
            <a:ext cx="4391209" cy="118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A collection of 3 photos which are in varying hues of yellow filter. Above the photo there are 4 colored boxes which are numbered 1 to 4. The corresponding colors are light green, magenta, orange and green. The first photo is an arch entry shaded non uniformly in yellow shade. The second photo displays arch entry with plants on both sides along with non-uniform yellow shades over the arch. The third photo is the photo of an arch entry with plants on both sides. The building is in shades of light pink while the plants are in shades of light green."/>
          <p:cNvPicPr>
            <a:picLocks noChangeAspect="1"/>
          </p:cNvPicPr>
          <p:nvPr/>
        </p:nvPicPr>
        <p:blipFill>
          <a:blip r:embed="rId4"/>
          <a:stretch>
            <a:fillRect/>
          </a:stretch>
        </p:blipFill>
        <p:spPr>
          <a:xfrm>
            <a:off x="1709680" y="3814741"/>
            <a:ext cx="5724640" cy="2176461"/>
          </a:xfrm>
          <a:prstGeom prst="rect">
            <a:avLst/>
          </a:prstGeom>
        </p:spPr>
      </p:pic>
    </p:spTree>
    <p:extLst>
      <p:ext uri="{BB962C8B-B14F-4D97-AF65-F5344CB8AC3E}">
        <p14:creationId xmlns:p14="http://schemas.microsoft.com/office/powerpoint/2010/main" val="1000572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Posterizing: Reducing Range of Colors</a:t>
            </a:r>
            <a:endParaRPr lang="en-US" altLang="en-US" kern="1200" dirty="0">
              <a:latin typeface="Times New Roman" panose="02020603050405020304" pitchFamily="18" charset="0"/>
              <a:ea typeface="ＭＳ Ｐゴシック" charset="-128"/>
            </a:endParaRPr>
          </a:p>
        </p:txBody>
      </p:sp>
      <p:pic>
        <p:nvPicPr>
          <p:cNvPr id="4" name="Picture 2" descr="Two screenshots represent color configurations of a photo. The first screenshot has the following configuration: Zoom x, 0; Zoom y, o; R, 155; G, 153; B, 94 and color at location, Khaki. The second screenshot has the following configuration: Zoom x, 0; Zoom y, o; R, 159; G, 159; B, 95 and color at location, a shade of Khaki. The first screenshot displays the photo of a boy and the second screenshot displays the photo in reduced col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602" y="1619009"/>
            <a:ext cx="4386795" cy="450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1277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Posterizing: How we </a:t>
            </a:r>
            <a:r>
              <a:rPr lang="en-US" altLang="en-US" kern="1200" dirty="0">
                <a:latin typeface="Times New Roman" panose="02020603050405020304" pitchFamily="18" charset="0"/>
                <a:ea typeface="ＭＳ Ｐゴシック" charset="-128"/>
              </a:rPr>
              <a:t>d</a:t>
            </a:r>
            <a:r>
              <a:rPr lang="en-US" altLang="en-US" kern="1200" dirty="0" smtClean="0">
                <a:latin typeface="Times New Roman" panose="02020603050405020304" pitchFamily="18" charset="0"/>
                <a:ea typeface="ＭＳ Ｐゴシック" charset="-128"/>
              </a:rPr>
              <a:t>o it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436077" cy="375484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look for a </a:t>
            </a:r>
            <a:r>
              <a:rPr lang="en-US" altLang="en-US" sz="2400" b="1" kern="1200" dirty="0" smtClean="0">
                <a:solidFill>
                  <a:srgbClr val="000000"/>
                </a:solidFill>
                <a:latin typeface="Arial (Body)"/>
                <a:ea typeface="ＭＳ Ｐゴシック" charset="-128"/>
              </a:rPr>
              <a:t>range</a:t>
            </a:r>
            <a:r>
              <a:rPr lang="en-US" altLang="en-US" sz="2400" kern="1200" dirty="0" smtClean="0">
                <a:solidFill>
                  <a:srgbClr val="000000"/>
                </a:solidFill>
                <a:latin typeface="Arial (Body)"/>
                <a:ea typeface="ＭＳ Ｐゴシック" charset="-128"/>
              </a:rPr>
              <a:t> </a:t>
            </a:r>
            <a:r>
              <a:rPr lang="en-US" altLang="en-US" sz="2400" kern="1200" dirty="0">
                <a:solidFill>
                  <a:srgbClr val="000000"/>
                </a:solidFill>
                <a:latin typeface="Arial (Body)"/>
                <a:ea typeface="ＭＳ Ｐゴシック" charset="-128"/>
              </a:rPr>
              <a:t>of colors, then map them to a </a:t>
            </a:r>
            <a:r>
              <a:rPr lang="en-US" altLang="en-US" sz="2400" b="1" kern="1200" dirty="0">
                <a:solidFill>
                  <a:srgbClr val="000000"/>
                </a:solidFill>
                <a:latin typeface="Arial (Body)"/>
                <a:ea typeface="ＭＳ Ｐゴシック" charset="-128"/>
              </a:rPr>
              <a:t>single </a:t>
            </a:r>
            <a:r>
              <a:rPr lang="en-US" altLang="en-US" sz="2400" kern="1200" dirty="0">
                <a:solidFill>
                  <a:srgbClr val="000000"/>
                </a:solidFill>
                <a:latin typeface="Arial (Body)"/>
                <a:ea typeface="ＭＳ Ｐゴシック" charset="-128"/>
              </a:rPr>
              <a:t>color.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If red is between 63 and 128, set it to 95</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If green is less than 64, set it to 31</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It requires a lot of </a:t>
            </a:r>
            <a:r>
              <a:rPr lang="en-US" altLang="en-US" sz="2400" b="1" kern="1200" dirty="0" smtClean="0">
                <a:solidFill>
                  <a:srgbClr val="000000"/>
                </a:solidFill>
                <a:latin typeface="Arial (Body)"/>
                <a:ea typeface="ＭＳ Ｐゴシック" charset="-128"/>
              </a:rPr>
              <a:t>if</a:t>
            </a:r>
            <a:r>
              <a:rPr lang="en-US" altLang="en-US" sz="2400" kern="1200" dirty="0" smtClean="0">
                <a:solidFill>
                  <a:srgbClr val="000000"/>
                </a:solidFill>
                <a:latin typeface="Arial (Body)"/>
                <a:ea typeface="ＭＳ Ｐゴシック" charset="-128"/>
              </a:rPr>
              <a:t> statements, but 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really pretty simple.</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The end result is that a </a:t>
            </a:r>
            <a:r>
              <a:rPr lang="en-US" altLang="en-US" sz="2400" b="1" kern="1200" dirty="0" smtClean="0">
                <a:solidFill>
                  <a:srgbClr val="000000"/>
                </a:solidFill>
                <a:latin typeface="Arial (Body)"/>
                <a:ea typeface="ＭＳ Ｐゴシック" charset="-128"/>
              </a:rPr>
              <a:t>bunch </a:t>
            </a:r>
            <a:r>
              <a:rPr lang="en-US" altLang="en-US" sz="2400" kern="1200" dirty="0" smtClean="0">
                <a:solidFill>
                  <a:srgbClr val="000000"/>
                </a:solidFill>
                <a:latin typeface="Arial (Body)"/>
                <a:ea typeface="ＭＳ Ｐゴシック" charset="-128"/>
              </a:rPr>
              <a:t>of different colors, get set to </a:t>
            </a:r>
            <a:r>
              <a:rPr lang="en-US" altLang="en-US" sz="2400" kern="1200" dirty="0">
                <a:solidFill>
                  <a:srgbClr val="000000"/>
                </a:solidFill>
                <a:latin typeface="Arial (Body)"/>
                <a:ea typeface="ＭＳ Ｐゴシック" charset="-128"/>
              </a:rPr>
              <a:t>a </a:t>
            </a:r>
            <a:r>
              <a:rPr lang="en-US" altLang="en-US" sz="2400" b="1" kern="1200" dirty="0">
                <a:solidFill>
                  <a:srgbClr val="000000"/>
                </a:solidFill>
                <a:latin typeface="Arial (Body)"/>
                <a:ea typeface="ＭＳ Ｐゴシック" charset="-128"/>
              </a:rPr>
              <a:t>few</a:t>
            </a:r>
            <a:r>
              <a:rPr lang="en-US" altLang="en-US" sz="2400" kern="1200" dirty="0">
                <a:solidFill>
                  <a:srgbClr val="000000"/>
                </a:solidFill>
                <a:latin typeface="Arial (Body)"/>
                <a:ea typeface="ＭＳ Ｐゴシック" charset="-128"/>
              </a:rPr>
              <a:t> colors.</a:t>
            </a:r>
          </a:p>
        </p:txBody>
      </p:sp>
    </p:spTree>
    <p:extLst>
      <p:ext uri="{BB962C8B-B14F-4D97-AF65-F5344CB8AC3E}">
        <p14:creationId xmlns:p14="http://schemas.microsoft.com/office/powerpoint/2010/main" val="224339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a:solidFill>
                  <a:schemeClr val="tx2"/>
                </a:solidFill>
                <a:latin typeface="Times New Roman" panose="02020603050405020304" pitchFamily="18" charset="0"/>
                <a:ea typeface="+mj-ea"/>
                <a:cs typeface="+mj-cs"/>
              </a:rPr>
              <a:t>Learning </a:t>
            </a:r>
            <a:r>
              <a:rPr lang="en-US" kern="1200" dirty="0" smtClean="0">
                <a:solidFill>
                  <a:schemeClr val="tx2"/>
                </a:solidFill>
                <a:latin typeface="Times New Roman" panose="02020603050405020304" pitchFamily="18" charset="0"/>
                <a:ea typeface="+mj-ea"/>
                <a:cs typeface="+mj-cs"/>
              </a:rPr>
              <a:t>Objectives</a:t>
            </a:r>
            <a:endParaRPr lang="en-US" sz="2000" b="0" kern="1200" dirty="0">
              <a:solidFill>
                <a:schemeClr val="tx2"/>
              </a:solidFill>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4682613"/>
          </a:xfrm>
        </p:spPr>
        <p:txBody>
          <a:bodyPr/>
          <a:lstStyle/>
          <a:p>
            <a:pPr marL="0" indent="0">
              <a:buNone/>
            </a:pPr>
            <a:r>
              <a:rPr lang="en-US" sz="2400" b="1" dirty="0" smtClean="0">
                <a:solidFill>
                  <a:srgbClr val="007FA3"/>
                </a:solidFill>
                <a:latin typeface="+mn-lt"/>
              </a:rPr>
              <a:t>5.1</a:t>
            </a:r>
            <a:r>
              <a:rPr lang="en-US" sz="2400" dirty="0" smtClean="0">
                <a:latin typeface="+mn-lt"/>
              </a:rPr>
              <a:t> To </a:t>
            </a:r>
            <a:r>
              <a:rPr lang="en-US" sz="2400" dirty="0">
                <a:latin typeface="+mn-lt"/>
              </a:rPr>
              <a:t>implement controlled color changes, like red-eye removal, sepia tones, </a:t>
            </a:r>
            <a:r>
              <a:rPr lang="en-US" sz="2400" dirty="0" smtClean="0">
                <a:latin typeface="+mn-lt"/>
              </a:rPr>
              <a:t>and posterizing</a:t>
            </a:r>
            <a:r>
              <a:rPr lang="en-US" sz="2400" dirty="0">
                <a:latin typeface="+mn-lt"/>
              </a:rPr>
              <a:t>.</a:t>
            </a:r>
          </a:p>
          <a:p>
            <a:pPr marL="0" indent="0">
              <a:buNone/>
            </a:pPr>
            <a:r>
              <a:rPr lang="en-US" sz="2400" b="1" dirty="0" smtClean="0">
                <a:solidFill>
                  <a:srgbClr val="007FA3"/>
                </a:solidFill>
                <a:latin typeface="+mn-lt"/>
              </a:rPr>
              <a:t>5.2</a:t>
            </a:r>
            <a:r>
              <a:rPr lang="en-US" sz="2400" dirty="0" smtClean="0">
                <a:latin typeface="+mn-lt"/>
              </a:rPr>
              <a:t> To </a:t>
            </a:r>
            <a:r>
              <a:rPr lang="en-US" sz="2400" dirty="0">
                <a:latin typeface="+mn-lt"/>
              </a:rPr>
              <a:t>use background subtraction to separate foreground from background </a:t>
            </a:r>
            <a:r>
              <a:rPr lang="en-US" sz="2400" dirty="0" smtClean="0">
                <a:latin typeface="+mn-lt"/>
              </a:rPr>
              <a:t>images and </a:t>
            </a:r>
            <a:r>
              <a:rPr lang="en-US" sz="2400" dirty="0">
                <a:latin typeface="+mn-lt"/>
              </a:rPr>
              <a:t>to understand when and how it will work.</a:t>
            </a:r>
          </a:p>
          <a:p>
            <a:pPr marL="0" indent="0">
              <a:buNone/>
            </a:pPr>
            <a:r>
              <a:rPr lang="en-US" sz="2400" b="1" dirty="0" smtClean="0">
                <a:solidFill>
                  <a:srgbClr val="007FA3"/>
                </a:solidFill>
                <a:latin typeface="+mn-lt"/>
              </a:rPr>
              <a:t>5.3</a:t>
            </a:r>
            <a:r>
              <a:rPr lang="en-US" sz="2400" dirty="0" smtClean="0">
                <a:latin typeface="+mn-lt"/>
              </a:rPr>
              <a:t> To </a:t>
            </a:r>
            <a:r>
              <a:rPr lang="en-US" sz="2400" dirty="0">
                <a:latin typeface="+mn-lt"/>
              </a:rPr>
              <a:t>use chromakey to separate foreground from background images</a:t>
            </a:r>
            <a:r>
              <a:rPr lang="en-US" sz="2400" dirty="0" smtClean="0">
                <a:latin typeface="+mn-lt"/>
              </a:rPr>
              <a:t>.</a:t>
            </a:r>
            <a:endParaRPr lang="en-US" sz="2400" dirty="0">
              <a:latin typeface="+mn-lt"/>
            </a:endParaRPr>
          </a:p>
          <a:p>
            <a:pPr marL="0" indent="0">
              <a:buNone/>
            </a:pPr>
            <a:r>
              <a:rPr lang="en-US" sz="2400" b="1" dirty="0" smtClean="0">
                <a:solidFill>
                  <a:srgbClr val="007FA3"/>
                </a:solidFill>
                <a:latin typeface="+mn-lt"/>
              </a:rPr>
              <a:t>5.4</a:t>
            </a:r>
            <a:r>
              <a:rPr lang="en-US" sz="2400" dirty="0" smtClean="0">
                <a:latin typeface="+mn-lt"/>
              </a:rPr>
              <a:t> To </a:t>
            </a:r>
            <a:r>
              <a:rPr lang="en-US" sz="2400" dirty="0">
                <a:latin typeface="+mn-lt"/>
              </a:rPr>
              <a:t>draw lines and borders based on </a:t>
            </a:r>
            <a:r>
              <a:rPr lang="en-US" sz="2400" dirty="0" smtClean="0">
                <a:latin typeface="+mn-lt"/>
              </a:rPr>
              <a:t>position.</a:t>
            </a:r>
          </a:p>
          <a:p>
            <a:pPr marL="0" indent="0">
              <a:buNone/>
            </a:pPr>
            <a:r>
              <a:rPr lang="en-US" sz="2400" b="1" dirty="0">
                <a:solidFill>
                  <a:srgbClr val="007FA3"/>
                </a:solidFill>
                <a:latin typeface="+mn-lt"/>
              </a:rPr>
              <a:t>5.5</a:t>
            </a:r>
            <a:r>
              <a:rPr lang="en-US" sz="2400" dirty="0">
                <a:latin typeface="+mn-lt"/>
              </a:rPr>
              <a:t> To use conditionals to select certain pixels.</a:t>
            </a:r>
          </a:p>
          <a:p>
            <a:pPr marL="0" indent="0">
              <a:buNone/>
            </a:pPr>
            <a:r>
              <a:rPr lang="en-US" sz="2400" b="1" dirty="0">
                <a:solidFill>
                  <a:srgbClr val="007FA3"/>
                </a:solidFill>
                <a:latin typeface="+mn-lt"/>
              </a:rPr>
              <a:t>5.6</a:t>
            </a:r>
            <a:r>
              <a:rPr lang="en-US" sz="2400" dirty="0">
                <a:latin typeface="+mn-lt"/>
              </a:rPr>
              <a:t> To use if, </a:t>
            </a:r>
            <a:r>
              <a:rPr lang="en-US" sz="2400" dirty="0">
                <a:latin typeface="Consolas" panose="020B0609020204030204" pitchFamily="49" charset="0"/>
              </a:rPr>
              <a:t>else</a:t>
            </a:r>
            <a:r>
              <a:rPr lang="en-US" sz="2400" dirty="0">
                <a:latin typeface="+mn-lt"/>
              </a:rPr>
              <a:t>, and </a:t>
            </a:r>
            <a:r>
              <a:rPr lang="en-US" sz="2400" dirty="0">
                <a:latin typeface="Consolas" panose="020B0609020204030204" pitchFamily="49" charset="0"/>
              </a:rPr>
              <a:t>elif</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20263841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Posterizing Function</a:t>
            </a:r>
            <a:endParaRPr lang="en-US" altLang="en-US" sz="2000" b="0" kern="1200" dirty="0">
              <a:latin typeface="Times New Roman" panose="02020603050405020304" pitchFamily="18" charset="0"/>
              <a:ea typeface="ＭＳ Ｐゴシック" charset="-128"/>
            </a:endParaRPr>
          </a:p>
        </p:txBody>
      </p:sp>
      <p:pic>
        <p:nvPicPr>
          <p:cNvPr id="4" name="Picture 3" descr="Computer code has 34 lines. The lines read as follows. Line 1. d e f posterize left parenthesis picture right parenthesis colon. Line 2, indented once. hash loop through the pixels. Line 3, indented once. for p in get Pixels left parenthesis picture right parenthesis colon. Line 4, indented twice. hash get the R G B values. Line 5, indented twice. red equals get Red left parenthesis p right parenthesis. Line 6, indented twice. green equals get Green left parenthesis p right parenthesis. Line 7, indented twice. blue equals get Blue left parenthesis p right parenthesis. Line 8, indented twice. hash check and set red values. Line 9, indented twice. if left parenthesis red less than sign 64 right parenthesis colon. Line 10, indented 3 times. set Red left parenthesis p comma 31 right parenthesis. Line 11, indented twice. if left parenthesis red greater than sign 63 and red less than sign 128 right parenthesis colon. Line 12, indented 3 times. set Red left parenthesis p comma 95 right parenthesis. Line 13, indented twice. if left parenthesis red greater than sign 127 and red less than sign 192 right parenthesis colon. Line 14, indented 3 times. set Red left parenthesis p comma 159 right parenthesis. Line 15, indented twice. if left parenthesis red greater than sign 191 and red less than sign 256 right parenthesis colon. Line 16, indented 3 times. set Red left parenthesis p comma 223 right parenthesis."/>
          <p:cNvPicPr>
            <a:picLocks noChangeAspect="1"/>
          </p:cNvPicPr>
          <p:nvPr/>
        </p:nvPicPr>
        <p:blipFill rotWithShape="1">
          <a:blip r:embed="rId2"/>
          <a:srcRect r="13976"/>
          <a:stretch/>
        </p:blipFill>
        <p:spPr>
          <a:xfrm>
            <a:off x="648929" y="1546008"/>
            <a:ext cx="3519055" cy="4634345"/>
          </a:xfrm>
          <a:prstGeom prst="rect">
            <a:avLst/>
          </a:prstGeom>
        </p:spPr>
      </p:pic>
      <p:pic>
        <p:nvPicPr>
          <p:cNvPr id="6" name="Picture 5" descr="Line 17, indented twice. hash check and set green values. Line 18, indented twice. if left parenthesis green less than sign 64 right parenthesis colon. Line 19, indented 3 times. set Green left parenthesis p comma 31 right parenthesis. Line 20, indented twice. if left parenthesis green greater than sign 63 and green less than sign 128 right parenthesis colon. Line 21, indented 3 times. set Green left parenthesis p comma 95 right parenthesis. Line 22, indented twice. if left parenthesis green greater than sign 127 and green less than sign 192 right parenthesis colon. Line 23, indented 3 times. set Green left parenthesis p comma 159 right parenthesis. Line 24, indented twice. if left parenthesis green greater than sign 191 and green less than sign 256 right parenthesis colon. Line 25, indented 3 times. set Green left parenthesis p comma 223 right parenthesis. Line 26, indented twice. hash check and set blue values. Line 27, indented twice. if left parenthesis blue less than sign 64 right parenthesis colon. Line 28, indented 3 times. set Blue left parenthesis p comma 31 right parenthesis. Line 29, indented twice. if left parenthesis blue greater than sign 63 and blue less than sign 128 right parenthesis colon. Line 30, indented 3 times. set Blue left parenthesis p comma 95 right parenthesis. Line 31, indented twice. if left parenthesis blue greater than sign 127 and blue less than sign 192 right parenthesis colon. Line 32, indented 3 times. set Blue left parenthesis p comma 159 right parenthesis. Line 33, indented twice. if left parenthesis blue greater than sign 191 and blue less than sign 256 right parenthesis colon. Line 34, indented 3 times. set Blue left parenthesis p comma 223 right parenthesis."/>
          <p:cNvPicPr>
            <a:picLocks noChangeAspect="1"/>
          </p:cNvPicPr>
          <p:nvPr/>
        </p:nvPicPr>
        <p:blipFill rotWithShape="1">
          <a:blip r:embed="rId3"/>
          <a:srcRect r="14995"/>
          <a:stretch/>
        </p:blipFill>
        <p:spPr>
          <a:xfrm>
            <a:off x="4887525" y="1573103"/>
            <a:ext cx="3435929" cy="4580153"/>
          </a:xfrm>
          <a:prstGeom prst="rect">
            <a:avLst/>
          </a:prstGeom>
        </p:spPr>
      </p:pic>
    </p:spTree>
    <p:extLst>
      <p:ext uri="{BB962C8B-B14F-4D97-AF65-F5344CB8AC3E}">
        <p14:creationId xmlns:p14="http://schemas.microsoft.com/office/powerpoint/2010/main" val="2286001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What’s with this “#” Stuff?</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746876"/>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Any line that starts with a </a:t>
            </a:r>
            <a:r>
              <a:rPr lang="en-US" altLang="en-US"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 </a:t>
            </a:r>
            <a:r>
              <a:rPr lang="en-US" altLang="ja-JP" sz="2400" kern="1200" dirty="0">
                <a:solidFill>
                  <a:srgbClr val="000000"/>
                </a:solidFill>
                <a:latin typeface="Arial (Body)"/>
                <a:ea typeface="ＭＳ Ｐゴシック" charset="-128"/>
              </a:rPr>
              <a:t>is </a:t>
            </a:r>
            <a:r>
              <a:rPr lang="en-US" altLang="ja-JP" sz="2400" b="1" kern="1200" dirty="0">
                <a:solidFill>
                  <a:srgbClr val="000000"/>
                </a:solidFill>
                <a:latin typeface="Arial (Body)"/>
                <a:ea typeface="ＭＳ Ｐゴシック" charset="-128"/>
              </a:rPr>
              <a:t>ignored</a:t>
            </a:r>
            <a:r>
              <a:rPr lang="en-US" altLang="ja-JP" sz="2400" kern="1200" dirty="0">
                <a:solidFill>
                  <a:srgbClr val="000000"/>
                </a:solidFill>
                <a:latin typeface="Arial (Body)"/>
                <a:ea typeface="ＭＳ Ｐゴシック" charset="-128"/>
              </a:rPr>
              <a:t> by Python.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This allows you to insert </a:t>
            </a:r>
            <a:r>
              <a:rPr lang="en-US" altLang="en-US" sz="2400" b="1" kern="1200" dirty="0">
                <a:solidFill>
                  <a:srgbClr val="000000"/>
                </a:solidFill>
                <a:latin typeface="Arial (Body)"/>
                <a:ea typeface="ＭＳ Ｐゴシック" charset="-128"/>
              </a:rPr>
              <a:t>comments</a:t>
            </a:r>
            <a:r>
              <a:rPr lang="en-US" altLang="en-US" sz="2400" kern="1200" dirty="0">
                <a:solidFill>
                  <a:srgbClr val="000000"/>
                </a:solidFill>
                <a:latin typeface="Arial (Body)"/>
                <a:ea typeface="ＭＳ Ｐゴシック" charset="-128"/>
              </a:rPr>
              <a:t>: Notes to yourself (or another programmer) that explains </a:t>
            </a:r>
            <a:r>
              <a:rPr lang="en-US" altLang="en-US" sz="2400" kern="1200" dirty="0" smtClean="0">
                <a:solidFill>
                  <a:srgbClr val="000000"/>
                </a:solidFill>
                <a:latin typeface="Arial (Body)"/>
                <a:ea typeface="ＭＳ Ｐゴシック" charset="-128"/>
              </a:rPr>
              <a:t>what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going on here.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When programs get longer, there are lots of pieces to them, and it</a:t>
            </a:r>
            <a:r>
              <a:rPr lang="fr-FR" altLang="ja-JP" sz="2400" kern="1200" dirty="0">
                <a:solidFill>
                  <a:srgbClr val="000000"/>
                </a:solidFill>
                <a:latin typeface="Arial (Body)"/>
                <a:ea typeface="ＭＳ Ｐゴシック" charset="-128"/>
                <a:cs typeface="+mn-cs"/>
              </a:rPr>
              <a:t>'</a:t>
            </a:r>
            <a:r>
              <a:rPr lang="en-US" altLang="ja-JP" sz="2400" kern="1200" dirty="0">
                <a:solidFill>
                  <a:srgbClr val="000000"/>
                </a:solidFill>
                <a:latin typeface="Arial (Body)"/>
                <a:ea typeface="ＭＳ Ｐゴシック" charset="-128"/>
                <a:cs typeface="+mn-cs"/>
              </a:rPr>
              <a:t>s hard to figure out what each piece does.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Comments can help</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26113593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Posterizing to b/w Levels</a:t>
            </a:r>
            <a:endParaRPr lang="en-US" altLang="en-US" sz="2000" b="0" kern="1200" dirty="0">
              <a:latin typeface="Times New Roman" panose="02020603050405020304" pitchFamily="18" charset="0"/>
              <a:ea typeface="ＭＳ Ｐゴシック" charset="-128"/>
            </a:endParaRPr>
          </a:p>
        </p:txBody>
      </p:sp>
      <p:pic>
        <p:nvPicPr>
          <p:cNvPr id="5" name="Picture 4" descr="Computer code has 10 lines. The lines read as follows. Line 1. d e f gray Posterize left parenthesis p i c right parenthesis colon. Line 2, indented once. for p in get Pixels left parenthesis p i c right parenthesis colon. Line 3, intended twice. r equals get Red left parenthesis p right parenthesis. Line 4, intended twice. g equals get Green left parenthesis p right parenthesis. Line 5. intended twice. b equals get Blue left parenthesis p right parenthesis. Line 6. intended twice. luminance equals left parenthesis r plus g plus b right parenthesis forward slash 3. Line 7, intended twice. if luminance less than sign 64 colon. Line 8, indented 3 times. set Color left parenthesis p comma black right parenthesis. Line 9, intended twice. if luminance greater than sign equals 64 colon. Line 9, intended 3 times. set Color left parenthesis p comma white right parenthesis."/>
          <p:cNvPicPr>
            <a:picLocks noChangeAspect="1"/>
          </p:cNvPicPr>
          <p:nvPr/>
        </p:nvPicPr>
        <p:blipFill rotWithShape="1">
          <a:blip r:embed="rId2"/>
          <a:srcRect l="3927" r="11755"/>
          <a:stretch/>
        </p:blipFill>
        <p:spPr>
          <a:xfrm>
            <a:off x="442452" y="1836173"/>
            <a:ext cx="2816942" cy="3920068"/>
          </a:xfrm>
          <a:prstGeom prst="rect">
            <a:avLst/>
          </a:prstGeom>
        </p:spPr>
      </p:pic>
      <p:pic>
        <p:nvPicPr>
          <p:cNvPr id="6" name="Picture 2" descr="A screenshot of a photo with corresponding configurations. The configurations read, Zoom x, 0; Zoom Y, o; R, 255; G, 255; B, 255 and color at location, white. The screenshot displays a photo of a boy in black and 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2760" y="1836173"/>
            <a:ext cx="2032000" cy="4250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1"/>
          </p:nvPr>
        </p:nvSpPr>
        <p:spPr>
          <a:xfrm>
            <a:off x="5678131" y="2182761"/>
            <a:ext cx="3215148" cy="2108239"/>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We check luminance on each </a:t>
            </a:r>
            <a:r>
              <a:rPr lang="en-US" altLang="en-US" sz="2400" kern="1200" dirty="0" smtClean="0">
                <a:solidFill>
                  <a:srgbClr val="000000"/>
                </a:solidFill>
                <a:latin typeface="Arial (Body)"/>
                <a:ea typeface="ＭＳ Ｐゴシック" charset="-128"/>
                <a:cs typeface="+mn-cs"/>
              </a:rPr>
              <a:t>pixel.</a:t>
            </a:r>
          </a:p>
          <a:p>
            <a:pPr marL="0" lvl="0" indent="0" eaLnBrk="0" fontAlgn="base" hangingPunct="0">
              <a:spcBef>
                <a:spcPts val="600"/>
              </a:spcBef>
              <a:spcAft>
                <a:spcPct val="0"/>
              </a:spcAft>
              <a:buNone/>
            </a:pPr>
            <a:r>
              <a:rPr lang="en-US" altLang="en-US" sz="2400" kern="1200" dirty="0" smtClean="0">
                <a:solidFill>
                  <a:srgbClr val="000000"/>
                </a:solidFill>
                <a:latin typeface="Arial (Body)"/>
                <a:ea typeface="ＭＳ Ｐゴシック" charset="-128"/>
                <a:cs typeface="+mn-cs"/>
              </a:rPr>
              <a:t>If 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low enough, </a:t>
            </a:r>
            <a:r>
              <a:rPr lang="en-US" altLang="ja-JP"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black, </a:t>
            </a:r>
            <a:r>
              <a:rPr lang="en-US" altLang="ja-JP" sz="2400" kern="1200" dirty="0" smtClean="0">
                <a:solidFill>
                  <a:srgbClr val="000000"/>
                </a:solidFill>
                <a:latin typeface="Arial (Body)"/>
                <a:ea typeface="ＭＳ Ｐゴシック" charset="-128"/>
                <a:cs typeface="+mn-cs"/>
              </a:rPr>
              <a:t>and </a:t>
            </a:r>
            <a:r>
              <a:rPr lang="en-US" altLang="en-US" sz="2400" kern="1200" dirty="0" smtClean="0">
                <a:solidFill>
                  <a:srgbClr val="000000"/>
                </a:solidFill>
                <a:latin typeface="Arial (Body)"/>
                <a:ea typeface="ＭＳ Ｐゴシック" charset="-128"/>
                <a:cs typeface="+mn-cs"/>
              </a:rPr>
              <a:t>Otherwise</a:t>
            </a:r>
            <a:r>
              <a:rPr lang="en-US" altLang="en-US" sz="2400" kern="1200" dirty="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white</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4217195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Another Way to Do That</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1" y="1600200"/>
            <a:ext cx="4114800" cy="303926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a:t>
            </a:r>
            <a:r>
              <a:rPr lang="en-US" altLang="en-US" sz="2400" kern="1200" dirty="0" smtClean="0">
                <a:solidFill>
                  <a:srgbClr val="000000"/>
                </a:solidFill>
                <a:latin typeface="Arial (Body)"/>
                <a:ea typeface="ＭＳ Ｐゴシック" charset="-128"/>
              </a:rPr>
              <a:t>don</a:t>
            </a:r>
            <a:r>
              <a:rPr lang="fr-FR" altLang="en-US"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t </a:t>
            </a:r>
            <a:r>
              <a:rPr lang="en-US" altLang="en-US" sz="2400" kern="1200" dirty="0">
                <a:solidFill>
                  <a:srgbClr val="000000"/>
                </a:solidFill>
                <a:latin typeface="Arial (Body)"/>
                <a:ea typeface="ＭＳ Ｐゴシック" charset="-128"/>
              </a:rPr>
              <a:t>have to do </a:t>
            </a:r>
            <a:r>
              <a:rPr lang="en-US" altLang="en-US" sz="2400" b="1" kern="1200" dirty="0">
                <a:solidFill>
                  <a:srgbClr val="000000"/>
                </a:solidFill>
                <a:latin typeface="Arial (Body)"/>
                <a:ea typeface="ＭＳ Ｐゴシック" charset="-128"/>
              </a:rPr>
              <a:t>both</a:t>
            </a:r>
            <a:r>
              <a:rPr lang="en-US" altLang="en-US" sz="2400" kern="1200" dirty="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tests. We </a:t>
            </a:r>
            <a:r>
              <a:rPr lang="en-US" altLang="en-US" sz="2400" kern="1200" dirty="0">
                <a:solidFill>
                  <a:srgbClr val="000000"/>
                </a:solidFill>
                <a:latin typeface="Arial (Body)"/>
                <a:ea typeface="ＭＳ Ｐゴシック" charset="-128"/>
              </a:rPr>
              <a:t>can just say </a:t>
            </a:r>
            <a:r>
              <a:rPr lang="en-US" altLang="en-US" sz="2400" b="1" kern="1200" dirty="0">
                <a:solidFill>
                  <a:srgbClr val="000000"/>
                </a:solidFill>
                <a:latin typeface="Arial (Body)"/>
                <a:ea typeface="ＭＳ Ｐゴシック" charset="-128"/>
              </a:rPr>
              <a:t>else</a:t>
            </a:r>
          </a:p>
          <a:p>
            <a:pPr marL="255651" lvl="0" indent="-255651"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rPr>
              <a:t>It</a:t>
            </a:r>
            <a:r>
              <a:rPr lang="fr-FR" altLang="en-US"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easier to write, and </a:t>
            </a:r>
            <a:r>
              <a:rPr lang="en-US" altLang="en-US" sz="2400" kern="1200" dirty="0" smtClean="0">
                <a:solidFill>
                  <a:srgbClr val="000000"/>
                </a:solidFill>
                <a:latin typeface="Arial (Body)"/>
                <a:ea typeface="ＭＳ Ｐゴシック" charset="-128"/>
              </a:rPr>
              <a:t>it</a:t>
            </a:r>
            <a:r>
              <a:rPr lang="fr-FR" altLang="en-US"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more efficient.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But it can be harder to read, especially for new programmers.</a:t>
            </a:r>
          </a:p>
        </p:txBody>
      </p:sp>
      <p:pic>
        <p:nvPicPr>
          <p:cNvPr id="5" name="Picture 4" descr="A computer code has 10 lines. The lines read as follows. Line1. d e f gray posterize left parenthesis p i c right parenthesis colon. Line2, intended once. for p in get pixels left parenthesis p i c right parenthesis colon. Line3, intended twice. get Red left parenthesis p right parenthesis. Line4, intended twice. g equals get Green left parenthesis p right parenthesis. Line5, intended twice. b equals get Blue left parenthesis p right parenthesis. Line6, intended twice. luminance equals left parenthesis r plus g plus b right parenthesis forward slash 3. Line7, intended twice. if luminance greater than sign 64 colon. Line8, intended 3 times. set Color left parenthesis p comma black right parenthesis. Line9, intended twice. else colon. Line10, intended 3 times. set Color left parenthesis p comma white right parenthesis."/>
          <p:cNvPicPr>
            <a:picLocks noChangeAspect="1"/>
          </p:cNvPicPr>
          <p:nvPr/>
        </p:nvPicPr>
        <p:blipFill>
          <a:blip r:embed="rId2"/>
          <a:stretch>
            <a:fillRect/>
          </a:stretch>
        </p:blipFill>
        <p:spPr>
          <a:xfrm>
            <a:off x="4833590" y="1600200"/>
            <a:ext cx="3340898" cy="3920068"/>
          </a:xfrm>
          <a:prstGeom prst="rect">
            <a:avLst/>
          </a:prstGeom>
        </p:spPr>
      </p:pic>
    </p:spTree>
    <p:extLst>
      <p:ext uri="{BB962C8B-B14F-4D97-AF65-F5344CB8AC3E}">
        <p14:creationId xmlns:p14="http://schemas.microsoft.com/office/powerpoint/2010/main" val="4709779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Generating Sepia-Toned Prints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067369" cy="348553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Pictures that are </a:t>
            </a:r>
            <a:r>
              <a:rPr lang="en-US" altLang="en-US" sz="2400" b="1" kern="1200" dirty="0">
                <a:solidFill>
                  <a:srgbClr val="000000"/>
                </a:solidFill>
                <a:latin typeface="Arial (Body)"/>
                <a:ea typeface="ＭＳ Ｐゴシック" charset="-128"/>
              </a:rPr>
              <a:t>sepia-toned</a:t>
            </a:r>
            <a:r>
              <a:rPr lang="en-US" altLang="en-US" sz="2400" kern="1200" dirty="0">
                <a:solidFill>
                  <a:srgbClr val="000000"/>
                </a:solidFill>
                <a:latin typeface="Arial (Body)"/>
                <a:ea typeface="ＭＳ Ｐゴシック" charset="-128"/>
              </a:rPr>
              <a:t> have a yellowish tint to them that we associate with older pictures.</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not directly a matter of simply increasing the yellow in the picture, because </a:t>
            </a:r>
            <a:r>
              <a:rPr lang="en-US" altLang="ja-JP"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not a one-to-one correspondence.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Instead, colors in different ranges get mapped to other colors.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can create such a mapping using </a:t>
            </a:r>
            <a:r>
              <a:rPr lang="en-US" altLang="en-US" sz="2400" kern="1200" dirty="0" smtClean="0">
                <a:solidFill>
                  <a:srgbClr val="000000"/>
                </a:solidFill>
                <a:latin typeface="Arial (Body)"/>
                <a:ea typeface="ＭＳ Ｐゴシック" charset="-128"/>
                <a:cs typeface="+mn-cs"/>
              </a:rPr>
              <a:t>I</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F</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20682642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Example of Sepia-Toned Prints</a:t>
            </a:r>
            <a:endParaRPr lang="en-US" altLang="en-US" kern="1200" dirty="0">
              <a:latin typeface="Times New Roman" panose="02020603050405020304" pitchFamily="18" charset="0"/>
              <a:ea typeface="ＭＳ Ｐゴシック" charset="-128"/>
            </a:endParaRPr>
          </a:p>
        </p:txBody>
      </p:sp>
      <p:pic>
        <p:nvPicPr>
          <p:cNvPr id="5" name="Picture 7" descr="A photo displays a road runs through a hilly area before applying sepia t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0773" y="1739684"/>
            <a:ext cx="3671455" cy="2789671"/>
          </a:xfrm>
          <a:prstGeom prst="rect">
            <a:avLst/>
          </a:prstGeom>
          <a:noFill/>
          <a:ln>
            <a:noFill/>
          </a:ln>
        </p:spPr>
      </p:pic>
      <p:pic>
        <p:nvPicPr>
          <p:cNvPr id="6" name="Picture 8" descr="A photo displays a road runs through a hilly area after applying sepia t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79373" y="1739684"/>
            <a:ext cx="3671455" cy="2789671"/>
          </a:xfrm>
          <a:prstGeom prst="rect">
            <a:avLst/>
          </a:prstGeom>
          <a:noFill/>
          <a:ln>
            <a:noFill/>
          </a:ln>
        </p:spPr>
      </p:pic>
    </p:spTree>
    <p:extLst>
      <p:ext uri="{BB962C8B-B14F-4D97-AF65-F5344CB8AC3E}">
        <p14:creationId xmlns:p14="http://schemas.microsoft.com/office/powerpoint/2010/main" val="1157155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Here’s How We Do It</a:t>
            </a:r>
            <a:endParaRPr lang="en-US" altLang="en-US" sz="2000" b="0" kern="1200" dirty="0">
              <a:latin typeface="Times New Roman" panose="02020603050405020304" pitchFamily="18" charset="0"/>
              <a:ea typeface="ＭＳ Ｐゴシック" charset="-128"/>
            </a:endParaRPr>
          </a:p>
        </p:txBody>
      </p:sp>
      <p:pic>
        <p:nvPicPr>
          <p:cNvPr id="5" name="Picture 4" descr="Computer code has 11 lines. The lines read as follows. Line 1. d e f sepia Tint left parenthesis picture right parenthesis colon. Line 2, indented once. hash Convert image to grey scale. Line 3, indented once. grey Scale New left parenthesis picture right parenthesis. Line 4, indented once. hash loop through picture to tint pixels. Line 5, indented once. for p in get Pixels left parenthesis picture right parenthesis colon. Line 6, indented twice. red equals get Red left parenthesis p right parenthesis. Line 7, indented twice. blue equals get Blue left parenthesis p right parenthesis. Line 8, indented twice. hash tint shadows. Line 9, indented twice. if left parenthesis red less than sign 63 right parenthesis colon. Line 10, indented 3 times. red equals red asterisk 1 period 1. Line 11, blue equals blue asterisk o period 9."/>
          <p:cNvPicPr>
            <a:picLocks noChangeAspect="1"/>
          </p:cNvPicPr>
          <p:nvPr/>
        </p:nvPicPr>
        <p:blipFill rotWithShape="1">
          <a:blip r:embed="rId2"/>
          <a:srcRect l="3278" t="1957" r="5509" b="16297"/>
          <a:stretch/>
        </p:blipFill>
        <p:spPr>
          <a:xfrm>
            <a:off x="840658" y="1572488"/>
            <a:ext cx="3731342" cy="3761509"/>
          </a:xfrm>
          <a:prstGeom prst="rect">
            <a:avLst/>
          </a:prstGeom>
        </p:spPr>
      </p:pic>
      <p:pic>
        <p:nvPicPr>
          <p:cNvPr id="6" name="Picture 5" descr="Computer code has 13 lines. The lines read as follows. Line 1. hash tint mid tones. Line 2, indented once. if left parenthesis red greater than sign 62 and red asterisk 1 period right parenthesis colon. Line 3, indented twice. red equals red asterisk 1 period 15. Line 4, indented once. blue equals blue asterisk 0 period 85. Line 5, intended once. hash tint highlights. Line 6, indented once. if left parenthesis red greater than sign 191 right parenthesis colon. Line 7, indented twice. red equals red asterisk 1 period 08. Line 8, indented twice. if left parenthesis red greater than sign 255 right parenthesis colon. Line 9, intended 3 times. red equals 255. Line10, intended twice. blue equals blue asterisk 0 period 93. Line 11, indented once. hash set the new color values. Line 12, indented once. set Blue left parenthesis p comma blue right parenthesis. Line 13, indented once. set Red left parenthesis p comma red right parenthesis."/>
          <p:cNvPicPr>
            <a:picLocks noChangeAspect="1"/>
          </p:cNvPicPr>
          <p:nvPr/>
        </p:nvPicPr>
        <p:blipFill rotWithShape="1">
          <a:blip r:embed="rId3"/>
          <a:srcRect l="4452" r="28071"/>
          <a:stretch/>
        </p:blipFill>
        <p:spPr>
          <a:xfrm>
            <a:off x="5204840" y="1572488"/>
            <a:ext cx="2729792" cy="4608975"/>
          </a:xfrm>
          <a:prstGeom prst="rect">
            <a:avLst/>
          </a:prstGeom>
        </p:spPr>
      </p:pic>
    </p:spTree>
    <p:extLst>
      <p:ext uri="{BB962C8B-B14F-4D97-AF65-F5344CB8AC3E}">
        <p14:creationId xmlns:p14="http://schemas.microsoft.com/office/powerpoint/2010/main" val="3633887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What’s Going on Here?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First,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re </a:t>
            </a:r>
            <a:r>
              <a:rPr lang="en-US" altLang="ja-JP" sz="2400" kern="1200" dirty="0">
                <a:solidFill>
                  <a:srgbClr val="000000"/>
                </a:solidFill>
                <a:latin typeface="Arial (Body)"/>
                <a:ea typeface="ＭＳ Ｐゴシック" charset="-128"/>
              </a:rPr>
              <a:t>calling greyScaleNew (the one with weights).</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perfectly okay to have one function calling another.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then manipulate the red (increasing) and the blue (decreasing) channels to bring out more yellows and oranges.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Why are we doing the comparisons on the red? Why </a:t>
            </a:r>
            <a:r>
              <a:rPr lang="en-US" altLang="en-US" sz="2400" b="1" kern="1200" dirty="0">
                <a:solidFill>
                  <a:srgbClr val="000000"/>
                </a:solidFill>
                <a:latin typeface="Arial (Body)"/>
                <a:ea typeface="ＭＳ Ｐゴシック" charset="-128"/>
                <a:cs typeface="+mn-cs"/>
              </a:rPr>
              <a:t>not</a:t>
            </a:r>
            <a:r>
              <a:rPr lang="en-US" altLang="en-US" sz="2400" kern="1200" dirty="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After </a:t>
            </a:r>
            <a:r>
              <a:rPr lang="en-US" altLang="en-US" sz="2400" kern="1200" dirty="0">
                <a:solidFill>
                  <a:srgbClr val="000000"/>
                </a:solidFill>
                <a:latin typeface="Arial (Body)"/>
                <a:ea typeface="ＭＳ Ｐゴシック" charset="-128"/>
                <a:cs typeface="+mn-cs"/>
              </a:rPr>
              <a:t>greyscale conversion, all channels are the same!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Why these values? Trial-and-error: Twiddling the values until it looks the way that you want.</a:t>
            </a:r>
          </a:p>
        </p:txBody>
      </p:sp>
    </p:spTree>
    <p:extLst>
      <p:ext uri="{BB962C8B-B14F-4D97-AF65-F5344CB8AC3E}">
        <p14:creationId xmlns:p14="http://schemas.microsoft.com/office/powerpoint/2010/main" val="28295658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Edge Detection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229601" cy="28622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Blurring is averaging across pixels.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Edge detection is looking for </a:t>
            </a:r>
            <a:r>
              <a:rPr lang="en-US" altLang="en-US" sz="2400" b="1" kern="1200" dirty="0">
                <a:solidFill>
                  <a:srgbClr val="000000"/>
                </a:solidFill>
                <a:latin typeface="Arial (Body)"/>
                <a:ea typeface="ＭＳ Ｐゴシック" charset="-128"/>
              </a:rPr>
              <a:t>differences</a:t>
            </a:r>
            <a:r>
              <a:rPr lang="en-US" altLang="en-US" sz="2400" kern="1200" dirty="0">
                <a:solidFill>
                  <a:srgbClr val="000000"/>
                </a:solidFill>
                <a:latin typeface="Arial (Body)"/>
                <a:ea typeface="ＭＳ Ｐゴシック" charset="-128"/>
              </a:rPr>
              <a:t> between pixels.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draw lines that our eyes see—where the luminance changes.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If the pixel changes left-to-right, up and down, then we make our pixel black. Else white.</a:t>
            </a:r>
          </a:p>
        </p:txBody>
      </p:sp>
    </p:spTree>
    <p:extLst>
      <p:ext uri="{BB962C8B-B14F-4D97-AF65-F5344CB8AC3E}">
        <p14:creationId xmlns:p14="http://schemas.microsoft.com/office/powerpoint/2010/main" val="9267939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Edge Detection </a:t>
            </a:r>
            <a:r>
              <a:rPr lang="en-US" altLang="en-US" sz="2000" b="0" kern="1200" dirty="0" smtClean="0">
                <a:latin typeface="Times New Roman" panose="02020603050405020304" pitchFamily="18" charset="0"/>
                <a:ea typeface="ＭＳ Ｐゴシック" charset="-128"/>
              </a:rPr>
              <a:t>(2 of 2)</a:t>
            </a:r>
            <a:endParaRPr lang="en-US" altLang="en-US" sz="2000" b="0" kern="1200" dirty="0">
              <a:latin typeface="Times New Roman" panose="02020603050405020304" pitchFamily="18" charset="0"/>
              <a:ea typeface="ＭＳ Ｐゴシック" charset="-128"/>
            </a:endParaRPr>
          </a:p>
        </p:txBody>
      </p:sp>
      <p:pic>
        <p:nvPicPr>
          <p:cNvPr id="9" name="Picture 8" descr="Computer code has 11 lines. The lines read as follows. Line 1. d e f edge left parenthesis source right parenthesis colon. Line 2, indented once. for p x in get Pixels left parenthesis source right parenthesis colon. Line 3, indented twice. x equals get X left parenthesis p x right parenthesis. Line 4, indented twice. y equals get Y left parenthesis p x right parenthesis. Line 5, indented twice. if y less than sign get Height left parenthesis source right parenthesis minus 1 and x less than sign get Width left parenthesis source right parenthesis minus 1 colon. Line 6, indented 3 times. sum equals get Red left parenthesis p x right parenthesis plus get Green left parenthesis p x right parenthesis plus get Blue left parenthesis p x right parenthesis. Line 7, indented 3 times. b o t r t equals get Pixel left parenthesis source comma x plus 1 comma y plus 1 right parenthesis. Line 8, indented 3 times. sum 2 equals get Red left parenthesis b o t r t right parenthesis plus get Green left parenthesis b o t r t right parenthesis plus get Blue left parenthesis b o t r t right parenthesis. Line 9, indented 3 times. d i f f equals a b s left parenthesis sum 2 minus sum right parenthesis. Line 10, indented 3 times. new color equals make Color left parenthesis d i f f comma d i f f comma d i f f right parenthesis. Line 11, indented 3 times. set Color left parenthesis p x comma new color right parenthesis."/>
          <p:cNvPicPr>
            <a:picLocks noChangeAspect="1"/>
          </p:cNvPicPr>
          <p:nvPr/>
        </p:nvPicPr>
        <p:blipFill rotWithShape="1">
          <a:blip r:embed="rId2"/>
          <a:srcRect l="1346" t="547" r="2248"/>
          <a:stretch/>
        </p:blipFill>
        <p:spPr>
          <a:xfrm>
            <a:off x="530942" y="1887791"/>
            <a:ext cx="5279923" cy="3710784"/>
          </a:xfrm>
          <a:prstGeom prst="rect">
            <a:avLst/>
          </a:prstGeom>
        </p:spPr>
      </p:pic>
      <p:pic>
        <p:nvPicPr>
          <p:cNvPr id="5" name="Picture 4" descr="A colored photo of a sea horse on a stick, and a line drawing of the same photo."/>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4366" y="1887791"/>
            <a:ext cx="2520202" cy="285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8145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I Want to Make a </a:t>
            </a:r>
            <a:r>
              <a:rPr lang="en-US" altLang="en-US" dirty="0" smtClean="0"/>
              <a:t>ChangeRed </a:t>
            </a:r>
            <a:r>
              <a:rPr lang="en-US" altLang="en-US" dirty="0"/>
              <a:t>Function That Will Let </a:t>
            </a:r>
            <a:r>
              <a:rPr lang="en-US" altLang="en-US" dirty="0" smtClean="0"/>
              <a:t>Me</a:t>
            </a:r>
            <a:endParaRPr lang="en-US" dirty="0"/>
          </a:p>
        </p:txBody>
      </p:sp>
      <p:pic>
        <p:nvPicPr>
          <p:cNvPr id="5" name="Picture 4" descr="Computer code has 4 lines. The lines read as follows. Line 1. d e f change Red left parenthesis picture comma amount right parenthesis colon. Line 2, indented once. for p in get pixels left parenthesis picture right parenthesis colon. Line 3, indented twice. value equals get Red left parenthesis right parenthesis. Line 4, indented twice. set Red left parenthesis p comma value asterisk amount right parenthesis."/>
          <p:cNvPicPr>
            <a:picLocks noChangeAspect="1"/>
          </p:cNvPicPr>
          <p:nvPr/>
        </p:nvPicPr>
        <p:blipFill rotWithShape="1">
          <a:blip r:embed="rId3"/>
          <a:srcRect l="2349" b="7982"/>
          <a:stretch/>
        </p:blipFill>
        <p:spPr>
          <a:xfrm>
            <a:off x="530942" y="1502648"/>
            <a:ext cx="3065970" cy="1200519"/>
          </a:xfrm>
          <a:prstGeom prst="rect">
            <a:avLst/>
          </a:prstGeom>
        </p:spPr>
      </p:pic>
      <p:sp>
        <p:nvSpPr>
          <p:cNvPr id="4" name="Text Placeholder 3"/>
          <p:cNvSpPr>
            <a:spLocks noGrp="1"/>
          </p:cNvSpPr>
          <p:nvPr>
            <p:ph type="body" idx="1"/>
          </p:nvPr>
        </p:nvSpPr>
        <p:spPr>
          <a:xfrm>
            <a:off x="411479" y="2918778"/>
            <a:ext cx="5768095" cy="754062"/>
          </a:xfrm>
        </p:spPr>
        <p:txBody>
          <a:bodyPr/>
          <a:lstStyle/>
          <a:p>
            <a:pPr marL="0" indent="0">
              <a:buNone/>
            </a:pPr>
            <a:r>
              <a:rPr lang="en-US" altLang="en-US" sz="2200" dirty="0">
                <a:latin typeface="+mn-lt"/>
              </a:rPr>
              <a:t>If “b” is the Big Ben picture, which of the below did this </a:t>
            </a:r>
            <a:r>
              <a:rPr lang="en-US" altLang="en-US" sz="2200" dirty="0">
                <a:latin typeface="+mn-lt"/>
                <a:sym typeface="Wingdings" panose="05000000000000000000" pitchFamily="2" charset="2"/>
              </a:rPr>
              <a:t>→</a:t>
            </a:r>
            <a:endParaRPr lang="en-US" altLang="en-US" sz="2200" dirty="0">
              <a:latin typeface="+mn-lt"/>
            </a:endParaRPr>
          </a:p>
        </p:txBody>
      </p:sp>
      <p:sp>
        <p:nvSpPr>
          <p:cNvPr id="6" name="Text Placeholder 5"/>
          <p:cNvSpPr>
            <a:spLocks noGrp="1"/>
          </p:cNvSpPr>
          <p:nvPr>
            <p:ph sz="quarter" idx="13"/>
          </p:nvPr>
        </p:nvSpPr>
        <p:spPr>
          <a:xfrm>
            <a:off x="411480" y="3817303"/>
            <a:ext cx="2438400" cy="437951"/>
          </a:xfrm>
        </p:spPr>
        <p:txBody>
          <a:bodyPr/>
          <a:lstStyle/>
          <a:p>
            <a:pPr marL="0" indent="0">
              <a:buFont typeface="Wingdings 2" panose="05020102010507070707" pitchFamily="18" charset="2"/>
              <a:buNone/>
            </a:pPr>
            <a:r>
              <a:rPr lang="en-US" altLang="en-US" sz="2200" dirty="0">
                <a:latin typeface="+mn-lt"/>
              </a:rPr>
              <a:t>changeRed(b,1.5</a:t>
            </a:r>
            <a:r>
              <a:rPr lang="en-US" altLang="en-US" sz="2200" dirty="0" smtClean="0">
                <a:latin typeface="+mn-lt"/>
              </a:rPr>
              <a:t>)</a:t>
            </a:r>
            <a:endParaRPr lang="en-US" sz="2200" dirty="0">
              <a:latin typeface="+mn-lt"/>
            </a:endParaRPr>
          </a:p>
        </p:txBody>
      </p:sp>
      <p:pic>
        <p:nvPicPr>
          <p:cNvPr id="16" name="Picture 7" descr="Box numbered 1 is in shade of light gre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7720" y="3845271"/>
            <a:ext cx="275295" cy="4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p:cNvSpPr>
            <a:spLocks noGrp="1"/>
          </p:cNvSpPr>
          <p:nvPr>
            <p:ph sz="quarter" idx="14"/>
          </p:nvPr>
        </p:nvSpPr>
        <p:spPr>
          <a:xfrm>
            <a:off x="411479" y="4463098"/>
            <a:ext cx="2575562" cy="418199"/>
          </a:xfrm>
        </p:spPr>
        <p:txBody>
          <a:bodyPr anchor="ctr"/>
          <a:lstStyle/>
          <a:p>
            <a:pPr marL="0" indent="0">
              <a:buFont typeface="Wingdings 2" panose="05020102010507070707" pitchFamily="18" charset="2"/>
              <a:buNone/>
            </a:pPr>
            <a:r>
              <a:rPr lang="en-US" altLang="en-US" sz="2200" dirty="0" smtClean="0">
                <a:latin typeface="+mn-lt"/>
              </a:rPr>
              <a:t>changeRed(b,2.0)</a:t>
            </a:r>
            <a:endParaRPr lang="en-US" altLang="en-US" sz="2200" dirty="0">
              <a:latin typeface="+mn-lt"/>
            </a:endParaRPr>
          </a:p>
        </p:txBody>
      </p:sp>
      <p:pic>
        <p:nvPicPr>
          <p:cNvPr id="17" name="Picture 6" descr="Box numbered 2 is in shade of pink."/>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92126" y="4409872"/>
            <a:ext cx="262344" cy="47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12"/>
          <p:cNvSpPr>
            <a:spLocks noGrp="1"/>
          </p:cNvSpPr>
          <p:nvPr>
            <p:ph sz="quarter" idx="15"/>
          </p:nvPr>
        </p:nvSpPr>
        <p:spPr>
          <a:xfrm>
            <a:off x="411479" y="5090161"/>
            <a:ext cx="2438401" cy="322498"/>
          </a:xfrm>
        </p:spPr>
        <p:txBody>
          <a:bodyPr anchor="ctr"/>
          <a:lstStyle/>
          <a:p>
            <a:pPr marL="0" indent="0">
              <a:buFont typeface="Wingdings 2" panose="05020102010507070707" pitchFamily="18" charset="2"/>
              <a:buNone/>
            </a:pPr>
            <a:r>
              <a:rPr lang="en-US" altLang="en-US" sz="2200" dirty="0">
                <a:latin typeface="+mn-lt"/>
              </a:rPr>
              <a:t>changeRed(b,0</a:t>
            </a:r>
            <a:r>
              <a:rPr lang="en-US" altLang="en-US" sz="2200" dirty="0" smtClean="0">
                <a:latin typeface="+mn-lt"/>
              </a:rPr>
              <a:t>)</a:t>
            </a:r>
            <a:endParaRPr lang="en-US" altLang="en-US" sz="2200" dirty="0">
              <a:latin typeface="+mn-lt"/>
            </a:endParaRPr>
          </a:p>
        </p:txBody>
      </p:sp>
      <p:pic>
        <p:nvPicPr>
          <p:cNvPr id="18" name="Picture 8" descr="Box numbered 3 is in share of orang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7263" y="4966681"/>
            <a:ext cx="310696" cy="601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13"/>
          <p:cNvSpPr>
            <a:spLocks noGrp="1"/>
          </p:cNvSpPr>
          <p:nvPr>
            <p:ph sz="quarter" idx="16"/>
          </p:nvPr>
        </p:nvSpPr>
        <p:spPr>
          <a:xfrm>
            <a:off x="411479" y="5707698"/>
            <a:ext cx="2438401" cy="368637"/>
          </a:xfrm>
        </p:spPr>
        <p:txBody>
          <a:bodyPr anchor="ctr"/>
          <a:lstStyle/>
          <a:p>
            <a:pPr marL="0" indent="0">
              <a:buFont typeface="Wingdings 2" panose="05020102010507070707" pitchFamily="18" charset="2"/>
              <a:buNone/>
            </a:pPr>
            <a:r>
              <a:rPr lang="en-US" altLang="en-US" sz="2200" dirty="0">
                <a:latin typeface="+mn-lt"/>
              </a:rPr>
              <a:t>changeRed(b,0.5</a:t>
            </a:r>
            <a:r>
              <a:rPr lang="en-US" altLang="en-US" sz="2200" dirty="0" smtClean="0">
                <a:latin typeface="+mn-lt"/>
              </a:rPr>
              <a:t>)</a:t>
            </a:r>
            <a:endParaRPr lang="en-US" altLang="en-US" sz="2200" dirty="0">
              <a:latin typeface="+mn-lt"/>
            </a:endParaRPr>
          </a:p>
        </p:txBody>
      </p:sp>
      <p:pic>
        <p:nvPicPr>
          <p:cNvPr id="19" name="Picture 9" descr="Box numbered 4 is in shade of dark green."/>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11829" y="5682238"/>
            <a:ext cx="268741" cy="49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descr="Two photos of a clock tower with some color variation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32537" y="2024698"/>
            <a:ext cx="23542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20601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kern="1200" dirty="0" smtClean="0">
                <a:latin typeface="Times New Roman" panose="02020603050405020304" pitchFamily="18" charset="0"/>
                <a:ea typeface="+mj-ea"/>
                <a:cs typeface="+mj-cs"/>
              </a:rPr>
              <a:t>Even Simpler Edge Detection</a:t>
            </a:r>
            <a:endParaRPr lang="en-US" kern="1200" dirty="0">
              <a:latin typeface="Times New Roman" panose="02020603050405020304" pitchFamily="18" charset="0"/>
              <a:ea typeface="+mj-ea"/>
              <a:cs typeface="+mj-cs"/>
            </a:endParaRPr>
          </a:p>
        </p:txBody>
      </p:sp>
      <p:pic>
        <p:nvPicPr>
          <p:cNvPr id="4" name="Picture 3" descr="Computer code has 13 lines. The lines read as follows. Line 1. d e f edge left parenthesis picture right parenthesis colon. Line 2, indented once. all equals get pixels left parenthesis picture right parenthesis. Line 3, indented once. for index in range left parenthesis 0 comma l e n left parenthesis all right parenthesis hyphen 1 colon. Line 4, indented twice. this equals all left bracket index right bracket. Line 5, indented twice. next equals all left bracket index plus 1 right bracket. Line 6, indented twice. t sum equals get Red left parenthesis this right parenthesis plus get Green. Line 7, indented twice. n sum equals get Red left parenthesis next right parenthesis plus get Green left parenthesis this right parenthesis plus get Blue left parenthesis this right parenthesis. Line 8, indented twice. 1 u m equals a b s left parenthesis t sum minus n sum right parenthesis. Line 9, indented twice. set Color left parenthesis this comma make Color left parenthesis 1 u m comma 1 u m comma 1 u m right parenthesis right parenthesis. Line 10. d e f n e g left parenthesis p i c right parenthesis colon. Line 11, indented once. for p in get pixels left parenthesis p i c right parenthesis colon. Line 12, indented twice. n u color equals make Color left parenthesis 255 hyphen get Red left parenthesis p right parenthesis comma 255 hyphen blue left parenthesis p right parenthesis comma 255 hyphen get Green left parenthesis p right parenthesis right parenthesis. Line 13, indented twice. set Color left parenthesis p comma nu color right parenthesis."/>
          <p:cNvPicPr>
            <a:picLocks noChangeAspect="1"/>
          </p:cNvPicPr>
          <p:nvPr/>
        </p:nvPicPr>
        <p:blipFill rotWithShape="1">
          <a:blip r:embed="rId2">
            <a:extLst>
              <a:ext uri="{28A0092B-C50C-407E-A947-70E740481C1C}">
                <a14:useLocalDpi xmlns:a14="http://schemas.microsoft.com/office/drawing/2010/main" val="0"/>
              </a:ext>
            </a:extLst>
          </a:blip>
          <a:srcRect l="154" r="1075" b="1464"/>
          <a:stretch/>
        </p:blipFill>
        <p:spPr bwMode="auto">
          <a:xfrm>
            <a:off x="507795" y="1600200"/>
            <a:ext cx="8128410" cy="348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2900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kern="1200" dirty="0" smtClean="0">
                <a:latin typeface="Times New Roman" panose="02020603050405020304" pitchFamily="18" charset="0"/>
                <a:ea typeface="+mj-ea"/>
                <a:cs typeface="+mj-cs"/>
              </a:rPr>
              <a:t>Edge Detect, Then Negate</a:t>
            </a:r>
            <a:endParaRPr lang="en-US" kern="1200" dirty="0">
              <a:latin typeface="Times New Roman" panose="02020603050405020304" pitchFamily="18" charset="0"/>
              <a:ea typeface="+mj-ea"/>
              <a:cs typeface="+mj-cs"/>
            </a:endParaRPr>
          </a:p>
        </p:txBody>
      </p:sp>
      <p:pic>
        <p:nvPicPr>
          <p:cNvPr id="4" name="Picture 3" descr="Computer code has 4 lines. The lines read as follows. Line 1. right angle bracket right angle bracket right angle bracket sea equals make Picture left parenthesis sea horse comma jpg double quote right parenthesis. Line 2. right angle bracket right angle bracket right angle bracket edge left parenthesis sea right parenthesis. Line 3. right angle bracket right angle bracket right angle bracket n e g left parenthesis sea right parenthesis. Line 4. right angle bracket right angle bracket right angle bracket explore left parenthesis sea right parenthesis."/>
          <p:cNvPicPr>
            <a:picLocks noChangeAspect="1"/>
          </p:cNvPicPr>
          <p:nvPr/>
        </p:nvPicPr>
        <p:blipFill rotWithShape="1">
          <a:blip r:embed="rId2"/>
          <a:srcRect l="2085" r="2621"/>
          <a:stretch/>
        </p:blipFill>
        <p:spPr>
          <a:xfrm>
            <a:off x="501445" y="1791927"/>
            <a:ext cx="5825613" cy="1816765"/>
          </a:xfrm>
          <a:prstGeom prst="rect">
            <a:avLst/>
          </a:prstGeom>
        </p:spPr>
      </p:pic>
      <p:pic>
        <p:nvPicPr>
          <p:cNvPr id="5" name="Picture 2" descr="A line drawing of a sea hors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167" y="1816637"/>
            <a:ext cx="1723946" cy="3652562"/>
          </a:xfrm>
          <a:prstGeom prst="rect">
            <a:avLst/>
          </a:prstGeom>
          <a:noFill/>
          <a:ln w="9525">
            <a:solidFill>
              <a:srgbClr val="0F6FC6"/>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74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kern="1200" dirty="0" smtClean="0">
                <a:latin typeface="Times New Roman" panose="02020603050405020304" pitchFamily="18" charset="0"/>
                <a:ea typeface="+mj-ea"/>
                <a:cs typeface="+mj-cs"/>
              </a:rPr>
              <a:t>Yet Another Version</a:t>
            </a:r>
            <a:endParaRPr lang="en-US" kern="1200" dirty="0">
              <a:latin typeface="Times New Roman" panose="02020603050405020304" pitchFamily="18" charset="0"/>
              <a:ea typeface="+mj-ea"/>
              <a:cs typeface="+mj-cs"/>
            </a:endParaRPr>
          </a:p>
        </p:txBody>
      </p:sp>
      <p:pic>
        <p:nvPicPr>
          <p:cNvPr id="3" name="Picture 2" descr="Computer code has 17 lines. The lines read as follows. Line 1. d e f luminance left parenthesis pixel right parenthesis colon. Line 2, indented once. r equals get Red left parenthesis pixel right parenthesis. Line 3, indented once. g equals get Green left parenthesis pixel right parenthesis. Line 4, indented once. b equals get Blue left parenthesis pixel right parenthesis. Line 5, indented once. return left parenthesis r plus g plus b right parenthesis forward slash 3. Line 6. d e f edge detect left parenthesis source right parenthesis colon. Line 7, indented once. for p x in get Pixels left parenthesis source right parenthesis colon. Line 8, indented twice. x equals get X left parenthesis p x right parenthesis. Line 9, indented twice. y equals get Y left parenthesis p x right parenthesis. Line 10, indented twice. if y less than sign get Height left parenthesis source right parenthesis minus 1 and x less than sign get Width left parenthesis source right parenthesis minus 1 colon. Line 11, indented 3 times. b o t r t equals get Pixel left parenthesis source comma x plus 1 comma y plus 1 right parenthesis. Line 12, indented 3 times. this l u m equals luminance left parenthesis p x right parenthesis. Line 13, indented 3 times. b r l u m equals luminance left parenthesis b o t r t right parenthesis. Line 14, indented 3 times. if a b s left parenthesis b r l u m dash this l u m right parenthesis greater than sign 10 colon. Line 15, indented 4 times. set Color left parenthesis p x comma black right parenthesis. Line 16, indented 3 times. if a b s left parenthesis b r l u m dash this l u m right parenthesis less than sign equals 10 colon. Line 17, indented 4 times. set Color left parenthesis p x comma white right parenthesis."/>
          <p:cNvPicPr>
            <a:picLocks noChangeAspect="1"/>
          </p:cNvPicPr>
          <p:nvPr/>
        </p:nvPicPr>
        <p:blipFill rotWithShape="1">
          <a:blip r:embed="rId2"/>
          <a:srcRect l="1172" r="1810" b="2363"/>
          <a:stretch/>
        </p:blipFill>
        <p:spPr>
          <a:xfrm>
            <a:off x="530942" y="1722456"/>
            <a:ext cx="6105832" cy="4029416"/>
          </a:xfrm>
          <a:prstGeom prst="rect">
            <a:avLst/>
          </a:prstGeom>
        </p:spPr>
      </p:pic>
      <p:pic>
        <p:nvPicPr>
          <p:cNvPr id="5" name="Picture 3" descr="A line drawing of a sea horse on a stick."/>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6293" y="1722456"/>
            <a:ext cx="1567295" cy="346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13523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More Careful Edge Detection</a:t>
            </a:r>
            <a:endParaRPr lang="en-US" sz="2000" b="0" kern="1200" dirty="0">
              <a:latin typeface="Times New Roman" panose="02020603050405020304" pitchFamily="18" charset="0"/>
              <a:ea typeface="ＭＳ Ｐゴシック" charset="0"/>
              <a:cs typeface="+mj-cs"/>
            </a:endParaRPr>
          </a:p>
        </p:txBody>
      </p:sp>
      <p:pic>
        <p:nvPicPr>
          <p:cNvPr id="5" name="Picture 4" descr="Computer code has 16 lines. The lines read as follows. Line 1. d e f line detect left parenthesis file name right parenthesis. Line 2, indented once. o r i g equals make Picture left parenthesis file name right parenthesis. Line 3, indented once. make B w equals make Picture left parenthesis file name right parenthesis. Line 4, indented once. for x in range left parenthesis 0 comma get Height left parenthesis o r i g right parenthesis minus 1 right parenthesis colon. Line 5, indented twice. for y in range left parenthesis 0 comma get Height left parenthesis o r i g right parenthesis minus1 colon. Line 6, indented 3 times. here equals get Pixel left parenthesis make B w comma x comma y right parenthesis. Line 7, indented 3 times. down equals get Pixel left parenthesis o r i g comma x comma y plus 1 right parenthesis. Line 8, indented 3 times. right equals get pixel left parenthesis o r i g comma x plus 1 comma y right parenthesis. Line 9, indented 3 times. here L equals left parenthesis get Red left parenthesis here right parenthesis plus get Green left parenthesis here right parenthesis plus get Blue left parenthesis here right parenthesis right parenthesis forward slash 3. Line 10, indented 3 times. down L equals left parenthesis get Red left parenthesis down right parenthesis plus get Green left parenthesis down right parenthesis plus get Blue left parenthesis down right parenthesis right parenthesis forward slash 3. Line 11, indented 3 times. right L equals left parenthesis get Red left parenthesis right right parenthesis plus get Green left parenthesis right right parenthesis plus get Blue left parenthesis right right parenthesis right parenthesis forward slash 3. Line 12, indented 3 times. if a b s left parenthesis here L minus down L right parenthesis right angle bracket 10 and abs left parenthesis here L minus right L right parenthesis right angle bracket 10 colon. Line 13, indented 4 times. set Color left parenthesis here comma black right parenthesis. Line 14, indented 3 times. if a b s left parenthesis here L minus down L right parenthesis less than sign equals 10 and abs left parenthesis here L minus right L right parenthesis less than sign equals 10 colon. Line 15, indented 4 times. set Color left parenthesis here comma white right parenthesis. Line 16, indented once. return make B w."/>
          <p:cNvPicPr>
            <a:picLocks noChangeAspect="1"/>
          </p:cNvPicPr>
          <p:nvPr/>
        </p:nvPicPr>
        <p:blipFill rotWithShape="1">
          <a:blip r:embed="rId2"/>
          <a:srcRect l="1455" r="461"/>
          <a:stretch/>
        </p:blipFill>
        <p:spPr>
          <a:xfrm>
            <a:off x="530942" y="1606817"/>
            <a:ext cx="4970206" cy="4378415"/>
          </a:xfrm>
          <a:prstGeom prst="rect">
            <a:avLst/>
          </a:prstGeom>
        </p:spPr>
      </p:pic>
      <p:pic>
        <p:nvPicPr>
          <p:cNvPr id="6" name="Picture 2" descr="Two screenshots displaying a color photo of a butterfly on a leaf, and a line drawing of the same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586" y="1606817"/>
            <a:ext cx="3301427" cy="209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1"/>
          </p:nvPr>
        </p:nvSpPr>
        <p:spPr>
          <a:xfrm>
            <a:off x="6134100" y="3997773"/>
            <a:ext cx="2438400" cy="800189"/>
          </a:xfrm>
        </p:spPr>
        <p:txBody>
          <a:bodyPr wrap="square" lIns="91425" tIns="91425" rIns="91425" bIns="91425">
            <a:spAutoFit/>
          </a:bodyPr>
          <a:lstStyle/>
          <a:p>
            <a:pPr marL="0" lvl="0" indent="0" eaLnBrk="0" fontAlgn="base" hangingPunct="0">
              <a:spcAft>
                <a:spcPct val="0"/>
              </a:spcAft>
              <a:buNone/>
              <a:defRPr/>
            </a:pPr>
            <a:r>
              <a:rPr lang="en-US" sz="2000" b="1" kern="1200" dirty="0">
                <a:solidFill>
                  <a:srgbClr val="000000"/>
                </a:solidFill>
                <a:latin typeface="Arial (Body)"/>
                <a:ea typeface="+mn-ea"/>
                <a:cs typeface="+mn-cs"/>
              </a:rPr>
              <a:t>Here we look in all four directions.</a:t>
            </a:r>
          </a:p>
        </p:txBody>
      </p:sp>
    </p:spTree>
    <p:extLst>
      <p:ext uri="{BB962C8B-B14F-4D97-AF65-F5344CB8AC3E}">
        <p14:creationId xmlns:p14="http://schemas.microsoft.com/office/powerpoint/2010/main" val="22837555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Background </a:t>
            </a:r>
            <a:r>
              <a:rPr lang="en-US" altLang="en-US" dirty="0" smtClean="0"/>
              <a:t>Subtraction</a:t>
            </a:r>
            <a:endParaRPr lang="en-US" dirty="0"/>
          </a:p>
        </p:txBody>
      </p:sp>
      <p:sp>
        <p:nvSpPr>
          <p:cNvPr id="3" name="Text Placeholder 2"/>
          <p:cNvSpPr>
            <a:spLocks noGrp="1"/>
          </p:cNvSpPr>
          <p:nvPr>
            <p:ph type="body" idx="1"/>
          </p:nvPr>
        </p:nvSpPr>
        <p:spPr>
          <a:xfrm>
            <a:off x="457200" y="1600201"/>
            <a:ext cx="8037871" cy="2708564"/>
          </a:xfrm>
        </p:spPr>
        <p:txBody>
          <a:bodyPr/>
          <a:lstStyle/>
          <a:p>
            <a:pPr eaLnBrk="1" hangingPunct="1"/>
            <a:r>
              <a:rPr lang="en-US" altLang="en-US" sz="2400" dirty="0" smtClean="0">
                <a:latin typeface="+mn-lt"/>
              </a:rPr>
              <a:t>Let</a:t>
            </a:r>
            <a:r>
              <a:rPr lang="fr-FR" altLang="ja-JP" sz="2400" dirty="0" smtClean="0">
                <a:latin typeface="+mn-lt"/>
              </a:rPr>
              <a:t>’</a:t>
            </a:r>
            <a:r>
              <a:rPr lang="en-US" altLang="ja-JP" sz="2400" dirty="0" smtClean="0">
                <a:latin typeface="+mn-lt"/>
              </a:rPr>
              <a:t>s </a:t>
            </a:r>
            <a:r>
              <a:rPr lang="en-US" altLang="ja-JP" sz="2400" dirty="0">
                <a:latin typeface="+mn-lt"/>
              </a:rPr>
              <a:t>say that you have a picture of someone, and a picture of the same place (same background) without the someone there, could you subtract out the background and leave the picture of the </a:t>
            </a:r>
            <a:r>
              <a:rPr lang="en-US" altLang="ja-JP" sz="2400" dirty="0" smtClean="0">
                <a:latin typeface="+mn-lt"/>
              </a:rPr>
              <a:t>person?</a:t>
            </a:r>
          </a:p>
          <a:p>
            <a:pPr eaLnBrk="1" hangingPunct="1"/>
            <a:r>
              <a:rPr lang="en-US" altLang="en-US" sz="2400" dirty="0" smtClean="0">
                <a:latin typeface="+mn-lt"/>
              </a:rPr>
              <a:t>Maybe </a:t>
            </a:r>
            <a:r>
              <a:rPr lang="en-US" altLang="en-US" sz="2400" dirty="0">
                <a:latin typeface="+mn-lt"/>
              </a:rPr>
              <a:t>even change the </a:t>
            </a:r>
            <a:r>
              <a:rPr lang="en-US" altLang="en-US" sz="2400" dirty="0" smtClean="0">
                <a:latin typeface="+mn-lt"/>
              </a:rPr>
              <a:t>background?</a:t>
            </a:r>
          </a:p>
          <a:p>
            <a:pPr eaLnBrk="1" hangingPunct="1"/>
            <a:r>
              <a:rPr lang="en-US" altLang="en-US" sz="2400" dirty="0" smtClean="0">
                <a:latin typeface="+mn-lt"/>
              </a:rPr>
              <a:t>Let</a:t>
            </a:r>
            <a:r>
              <a:rPr lang="fr-FR" altLang="ja-JP" sz="2400" dirty="0" smtClean="0">
                <a:latin typeface="+mn-lt"/>
              </a:rPr>
              <a:t>’</a:t>
            </a:r>
            <a:r>
              <a:rPr lang="en-US" altLang="ja-JP" sz="2400" dirty="0" smtClean="0">
                <a:latin typeface="+mn-lt"/>
              </a:rPr>
              <a:t>s </a:t>
            </a:r>
            <a:r>
              <a:rPr lang="en-US" altLang="ja-JP" sz="2400" dirty="0">
                <a:latin typeface="+mn-lt"/>
              </a:rPr>
              <a:t>take that as our problem!</a:t>
            </a:r>
            <a:endParaRPr lang="en-US" sz="2400" dirty="0">
              <a:latin typeface="+mn-lt"/>
            </a:endParaRPr>
          </a:p>
        </p:txBody>
      </p:sp>
    </p:spTree>
    <p:extLst>
      <p:ext uri="{BB962C8B-B14F-4D97-AF65-F5344CB8AC3E}">
        <p14:creationId xmlns:p14="http://schemas.microsoft.com/office/powerpoint/2010/main" val="24572937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Person (Katie) and Background</a:t>
            </a:r>
            <a:endParaRPr lang="en-US" altLang="en-US" kern="1200" dirty="0">
              <a:latin typeface="Times New Roman" panose="02020603050405020304" pitchFamily="18" charset="0"/>
              <a:ea typeface="ＭＳ Ｐゴシック" charset="-128"/>
            </a:endParaRPr>
          </a:p>
        </p:txBody>
      </p:sp>
      <p:pic>
        <p:nvPicPr>
          <p:cNvPr id="7" name="Picture 4" descr="Two photos. The first photo displays the photo of a child standing in the foreground with a white background. The second photo is the photo of a white background al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967" y="1745796"/>
            <a:ext cx="6346065" cy="239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type="body" idx="1"/>
          </p:nvPr>
        </p:nvSpPr>
        <p:spPr>
          <a:xfrm>
            <a:off x="457200" y="4675904"/>
            <a:ext cx="4059379" cy="492412"/>
          </a:xfrm>
        </p:spPr>
        <p:txBody>
          <a:bodyPr wrap="square" lIns="91425" tIns="91425" rIns="91425" bIns="91425">
            <a:spAutoFit/>
          </a:bodyPr>
          <a:lstStyle/>
          <a:p>
            <a:pPr marL="0" indent="0" eaLnBrk="0" fontAlgn="base" hangingPunct="0">
              <a:spcAft>
                <a:spcPct val="0"/>
              </a:spcAft>
              <a:buNone/>
            </a:pPr>
            <a:r>
              <a:rPr lang="en-US" altLang="en-US" sz="2000" b="1" dirty="0" smtClean="0">
                <a:latin typeface="+mn-lt"/>
              </a:rPr>
              <a:t>Let</a:t>
            </a:r>
            <a:r>
              <a:rPr lang="fr-FR" altLang="ja-JP" sz="2000" b="1" dirty="0" smtClean="0">
                <a:latin typeface="+mn-lt"/>
              </a:rPr>
              <a:t>’</a:t>
            </a:r>
            <a:r>
              <a:rPr lang="en-US" altLang="ja-JP" sz="2000" b="1" dirty="0" smtClean="0">
                <a:latin typeface="+mn-lt"/>
              </a:rPr>
              <a:t>s </a:t>
            </a:r>
            <a:r>
              <a:rPr lang="en-US" altLang="ja-JP" sz="2000" b="1" dirty="0">
                <a:latin typeface="+mn-lt"/>
              </a:rPr>
              <a:t>put Katie on the </a:t>
            </a:r>
            <a:r>
              <a:rPr lang="en-US" altLang="ja-JP" sz="2000" b="1" dirty="0" smtClean="0">
                <a:latin typeface="+mn-lt"/>
              </a:rPr>
              <a:t>moon!</a:t>
            </a:r>
            <a:endParaRPr lang="en-US" altLang="en-US" sz="2000" b="1" dirty="0">
              <a:latin typeface="+mn-lt"/>
            </a:endParaRPr>
          </a:p>
        </p:txBody>
      </p:sp>
      <p:pic>
        <p:nvPicPr>
          <p:cNvPr id="8" name="Picture 5" descr="A photo shows the surface of the moon as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445" y="4301055"/>
            <a:ext cx="25146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3486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Where Do We Start?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What we most need to do is to figure out whether the pixel in the Person shot is the same as the in the Background shot.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Will they be the </a:t>
            </a:r>
            <a:r>
              <a:rPr lang="en-US" altLang="en-US" sz="2400" kern="1200" dirty="0" smtClean="0">
                <a:solidFill>
                  <a:srgbClr val="000000"/>
                </a:solidFill>
                <a:latin typeface="Arial (Body)"/>
                <a:ea typeface="ＭＳ Ｐゴシック" charset="-128"/>
              </a:rPr>
              <a:t>EXACT same color? Probably </a:t>
            </a:r>
            <a:r>
              <a:rPr lang="en-US" altLang="en-US" sz="2400" kern="1200" dirty="0">
                <a:solidFill>
                  <a:srgbClr val="000000"/>
                </a:solidFill>
                <a:latin typeface="Arial (Body)"/>
                <a:ea typeface="ＭＳ Ｐゴシック" charset="-128"/>
              </a:rPr>
              <a:t>not.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So,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ll </a:t>
            </a:r>
            <a:r>
              <a:rPr lang="en-US" altLang="ja-JP" sz="2400" kern="1200" dirty="0">
                <a:solidFill>
                  <a:srgbClr val="000000"/>
                </a:solidFill>
                <a:latin typeface="Arial (Body)"/>
                <a:ea typeface="ＭＳ Ｐゴシック" charset="-128"/>
              </a:rPr>
              <a:t>need some way of figuring out if two colors are close</a:t>
            </a:r>
            <a:r>
              <a:rPr lang="en-US" altLang="ja-JP" sz="2400" kern="1200" dirty="0" smtClean="0">
                <a:solidFill>
                  <a:srgbClr val="000000"/>
                </a:solidFill>
                <a:latin typeface="Arial (Body)"/>
                <a:ea typeface="ＭＳ Ｐゴシック" charset="-128"/>
              </a:rPr>
              <a:t>…</a:t>
            </a:r>
          </a:p>
        </p:txBody>
      </p:sp>
    </p:spTree>
    <p:extLst>
      <p:ext uri="{BB962C8B-B14F-4D97-AF65-F5344CB8AC3E}">
        <p14:creationId xmlns:p14="http://schemas.microsoft.com/office/powerpoint/2010/main" val="2123374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Remember this?</a:t>
            </a:r>
            <a:endParaRPr lang="en-US" altLang="en-US" sz="2000" b="0" kern="1200" dirty="0">
              <a:latin typeface="Times New Roman" panose="02020603050405020304" pitchFamily="18" charset="0"/>
              <a:ea typeface="ＭＳ Ｐゴシック" charset="-128"/>
            </a:endParaRPr>
          </a:p>
        </p:txBody>
      </p:sp>
      <p:sp>
        <p:nvSpPr>
          <p:cNvPr id="5" name="Text Placeholder 4"/>
          <p:cNvSpPr>
            <a:spLocks noGrp="1"/>
          </p:cNvSpPr>
          <p:nvPr>
            <p:ph type="body" idx="1"/>
          </p:nvPr>
        </p:nvSpPr>
        <p:spPr>
          <a:xfrm>
            <a:off x="5062364" y="1649188"/>
            <a:ext cx="1510145" cy="461379"/>
          </a:xfrm>
        </p:spPr>
        <p:txBody>
          <a:bodyPr anchor="ctr"/>
          <a:lstStyle/>
          <a:p>
            <a:pPr marL="0" indent="0">
              <a:buNone/>
            </a:pPr>
            <a:r>
              <a:rPr lang="en-US" altLang="en-US" sz="2400" b="1" dirty="0" smtClean="0">
                <a:latin typeface="+mn-lt"/>
              </a:rPr>
              <a:t>Original:</a:t>
            </a:r>
            <a:endParaRPr lang="en-US" altLang="en-US" sz="2400" b="1" dirty="0">
              <a:latin typeface="+mn-lt"/>
            </a:endParaRPr>
          </a:p>
        </p:txBody>
      </p:sp>
      <p:pic>
        <p:nvPicPr>
          <p:cNvPr id="7" name="Picture 6" descr="A photo displays a woman with brown sh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678841" y="1558864"/>
            <a:ext cx="1593273" cy="2109932"/>
          </a:xfrm>
          <a:prstGeom prst="rect">
            <a:avLst/>
          </a:prstGeom>
          <a:noFill/>
        </p:spPr>
      </p:pic>
      <p:pic>
        <p:nvPicPr>
          <p:cNvPr id="6" name="Picture 5" descr="Computer code has 12 lines. The lines read as follows. Line 1. d e f turn Red left parenthesis right parenthesis colon. Line 2, indented once. brown equals make Color left parenthesis 57 comma 16 comma 8 right parenthesis. Line 3, indented once. file equals r double quote C colon back slash Documents and Settings back slash Mark. Line 4. Guzdial back slash My Documents back slash media sources back slash barbara period jpg double quote. Line 5, indented once. picture equals make Picture left parenthesis file right parenthesis. Line 6, indented once. for p x in get Pixels left parenthesis picture right parenthesis colon. Line 7, indented twice. color equals get Color left parenthesis p x right parenthesis. Line 8, indented twice. if distance left parenthesis color comma brown right parenthesis less than sign 50 period 0 colon. A photo beside the Line 8 is pointed to this line. Line 9, indented 4 times. redness equals get Red left parenthesis p x right parenthesis asterisk 1 period 5. Line 10, indented 3 times. set Red left parenthesis p x comma redness right parenthesis. Line 11, indented once. show left parenthesis picture right parenthesis. Line 12, indented once. return left parenthesis picture right parenthesis."/>
          <p:cNvPicPr>
            <a:picLocks noChangeAspect="1"/>
          </p:cNvPicPr>
          <p:nvPr/>
        </p:nvPicPr>
        <p:blipFill>
          <a:blip r:embed="rId3"/>
          <a:stretch>
            <a:fillRect/>
          </a:stretch>
        </p:blipFill>
        <p:spPr>
          <a:xfrm>
            <a:off x="457200" y="2374934"/>
            <a:ext cx="5451606" cy="3854416"/>
          </a:xfrm>
          <a:prstGeom prst="rect">
            <a:avLst/>
          </a:prstGeom>
        </p:spPr>
      </p:pic>
      <p:pic>
        <p:nvPicPr>
          <p:cNvPr id="8" name="Picture 3" descr="A photo displays a woman with red sha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524552" y="3982151"/>
            <a:ext cx="1747562" cy="2314339"/>
          </a:xfrm>
          <a:prstGeom prst="rect">
            <a:avLst/>
          </a:prstGeom>
          <a:noFill/>
          <a:ln>
            <a:noFill/>
          </a:ln>
        </p:spPr>
      </p:pic>
    </p:spTree>
    <p:extLst>
      <p:ext uri="{BB962C8B-B14F-4D97-AF65-F5344CB8AC3E}">
        <p14:creationId xmlns:p14="http://schemas.microsoft.com/office/powerpoint/2010/main" val="2647458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Using Distance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82382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So we know that we want to </a:t>
            </a:r>
            <a:r>
              <a:rPr lang="en-US" altLang="en-US" sz="2400" kern="1200" dirty="0" smtClean="0">
                <a:solidFill>
                  <a:srgbClr val="000000"/>
                </a:solidFill>
                <a:latin typeface="Arial (Body)"/>
                <a:ea typeface="ＭＳ Ｐゴシック" charset="-128"/>
              </a:rPr>
              <a:t>ask:</a:t>
            </a:r>
            <a:endParaRPr lang="en-US" altLang="en-US" sz="2400" kern="1200" dirty="0">
              <a:solidFill>
                <a:srgbClr val="000000"/>
              </a:solidFill>
              <a:latin typeface="Arial (Body)"/>
              <a:ea typeface="ＭＳ Ｐゴシック" charset="-128"/>
            </a:endParaRPr>
          </a:p>
          <a:p>
            <a:pPr marL="719138" lvl="0" indent="0" fontAlgn="base">
              <a:spcBef>
                <a:spcPts val="600"/>
              </a:spcBef>
              <a:spcAft>
                <a:spcPct val="0"/>
              </a:spcAft>
              <a:buNone/>
              <a:tabLst/>
            </a:pPr>
            <a:r>
              <a:rPr lang="en-US" altLang="en-US" sz="2400" kern="1200" dirty="0" smtClean="0">
                <a:solidFill>
                  <a:srgbClr val="000000"/>
                </a:solidFill>
                <a:latin typeface="Arial (Body)"/>
                <a:ea typeface="ＭＳ Ｐゴシック" charset="-128"/>
              </a:rPr>
              <a:t>if </a:t>
            </a:r>
            <a:r>
              <a:rPr lang="en-US" altLang="en-US" sz="2400" kern="1200" dirty="0">
                <a:solidFill>
                  <a:srgbClr val="000000"/>
                </a:solidFill>
                <a:latin typeface="Arial (Body)"/>
                <a:ea typeface="ＭＳ Ｐゴシック" charset="-128"/>
              </a:rPr>
              <a:t>distance(personColor,bgColor) &gt; someValue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And what do we then?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want to grab the color from another background (a new background) at the same point.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Do we have any examples of doing that</a:t>
            </a:r>
            <a:r>
              <a:rPr lang="en-US" altLang="en-US" sz="2400" kern="1200" dirty="0" smtClean="0">
                <a:solidFill>
                  <a:srgbClr val="000000"/>
                </a:solidFill>
                <a:latin typeface="Arial (Body)"/>
                <a:ea typeface="ＭＳ Ｐゴシック" charset="-128"/>
                <a:cs typeface="+mn-cs"/>
              </a:rPr>
              <a:t>?</a:t>
            </a:r>
          </a:p>
        </p:txBody>
      </p:sp>
    </p:spTree>
    <p:extLst>
      <p:ext uri="{BB962C8B-B14F-4D97-AF65-F5344CB8AC3E}">
        <p14:creationId xmlns:p14="http://schemas.microsoft.com/office/powerpoint/2010/main" val="20869690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Where We are so Far:</a:t>
            </a:r>
            <a:endParaRPr lang="en-US" altLang="en-US" kern="1200" dirty="0">
              <a:latin typeface="Times New Roman" panose="02020603050405020304" pitchFamily="18" charset="0"/>
              <a:ea typeface="ＭＳ Ｐゴシック" charset="-128"/>
            </a:endParaRPr>
          </a:p>
        </p:txBody>
      </p:sp>
      <p:pic>
        <p:nvPicPr>
          <p:cNvPr id="4" name="Picture 3" descr="Computer code has 3 lines. The lines read as follows. Line 1. if distance left parenthesis person Color comma b g Color right parenthesis right angle bracket some Value colon. Line 2, indented once. b g color equals get Color left parenthesis get Pixel left parenthesis new B g comma x comma y right parenthesis right parenthesis. Line 3, indented once. set Color left parenthesis get Pixel left parenthesis person comma x comma y right parenthesis comma b g color right parenthesis."/>
          <p:cNvPicPr>
            <a:picLocks noChangeAspect="1"/>
          </p:cNvPicPr>
          <p:nvPr/>
        </p:nvPicPr>
        <p:blipFill rotWithShape="1">
          <a:blip r:embed="rId2"/>
          <a:srcRect b="9871"/>
          <a:stretch/>
        </p:blipFill>
        <p:spPr>
          <a:xfrm>
            <a:off x="457200" y="1807938"/>
            <a:ext cx="4901609" cy="1038501"/>
          </a:xfrm>
          <a:prstGeom prst="rect">
            <a:avLst/>
          </a:prstGeom>
        </p:spPr>
      </p:pic>
      <p:sp>
        <p:nvSpPr>
          <p:cNvPr id="3" name="Text Placeholder 2"/>
          <p:cNvSpPr>
            <a:spLocks noGrp="1"/>
          </p:cNvSpPr>
          <p:nvPr>
            <p:ph type="body" idx="1"/>
          </p:nvPr>
        </p:nvSpPr>
        <p:spPr>
          <a:xfrm>
            <a:off x="457200" y="2960182"/>
            <a:ext cx="8229600" cy="3179618"/>
          </a:xfrm>
        </p:spPr>
        <p:txBody>
          <a:bodyPr/>
          <a:lstStyle/>
          <a:p>
            <a:pPr eaLnBrk="1" hangingPunct="1"/>
            <a:r>
              <a:rPr lang="en-US" altLang="en-US" sz="2400" dirty="0">
                <a:latin typeface="+mn-lt"/>
              </a:rPr>
              <a:t>What else do we need?</a:t>
            </a:r>
          </a:p>
          <a:p>
            <a:pPr lvl="1" eaLnBrk="1" hangingPunct="1"/>
            <a:r>
              <a:rPr lang="en-US" altLang="en-US" sz="2400" dirty="0">
                <a:latin typeface="+mn-lt"/>
              </a:rPr>
              <a:t>We need to get all these variables set </a:t>
            </a:r>
            <a:r>
              <a:rPr lang="en-US" altLang="en-US" sz="2400" dirty="0" smtClean="0">
                <a:latin typeface="+mn-lt"/>
              </a:rPr>
              <a:t>up</a:t>
            </a:r>
            <a:endParaRPr lang="en-US" altLang="en-US" sz="2400" dirty="0">
              <a:latin typeface="+mn-lt"/>
            </a:endParaRPr>
          </a:p>
          <a:p>
            <a:pPr lvl="2"/>
            <a:r>
              <a:rPr lang="en-US" altLang="en-US" sz="2400" dirty="0">
                <a:latin typeface="+mn-lt"/>
              </a:rPr>
              <a:t>We need to input a person picture, a background (background without person), and a new background.</a:t>
            </a:r>
          </a:p>
          <a:p>
            <a:pPr lvl="2"/>
            <a:r>
              <a:rPr lang="en-US" altLang="en-US" sz="2400" dirty="0">
                <a:latin typeface="+mn-lt"/>
              </a:rPr>
              <a:t>We need a loop where x and y are the right values</a:t>
            </a:r>
          </a:p>
          <a:p>
            <a:pPr lvl="2"/>
            <a:r>
              <a:rPr lang="en-US" altLang="en-US" sz="2400" dirty="0">
                <a:latin typeface="+mn-lt"/>
              </a:rPr>
              <a:t>We have to figure out personColor and </a:t>
            </a:r>
            <a:r>
              <a:rPr lang="en-US" altLang="en-US" sz="2400" dirty="0" smtClean="0">
                <a:latin typeface="+mn-lt"/>
              </a:rPr>
              <a:t>bgColor</a:t>
            </a:r>
            <a:endParaRPr lang="en-US" altLang="en-US" sz="2400" dirty="0">
              <a:latin typeface="+mn-lt"/>
            </a:endParaRPr>
          </a:p>
        </p:txBody>
      </p:sp>
    </p:spTree>
    <p:extLst>
      <p:ext uri="{BB962C8B-B14F-4D97-AF65-F5344CB8AC3E}">
        <p14:creationId xmlns:p14="http://schemas.microsoft.com/office/powerpoint/2010/main" val="37082818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Distance Between Colors?</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8229600" cy="222365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rPr>
              <a:t>Sometimes you need to, e.g., when deciding if something is a </a:t>
            </a:r>
            <a:r>
              <a:rPr lang="en-US" altLang="ja-JP" sz="2200" kern="1200" dirty="0" smtClean="0">
                <a:solidFill>
                  <a:srgbClr val="000000"/>
                </a:solidFill>
                <a:latin typeface="+mn-lt"/>
                <a:ea typeface="ＭＳ Ｐゴシック" charset="-128"/>
              </a:rPr>
              <a:t>“close enough” </a:t>
            </a:r>
            <a:r>
              <a:rPr lang="en-US" altLang="ja-JP" sz="2200" kern="1200" dirty="0">
                <a:solidFill>
                  <a:srgbClr val="000000"/>
                </a:solidFill>
                <a:latin typeface="+mn-lt"/>
                <a:ea typeface="ＭＳ Ｐゴシック" charset="-128"/>
              </a:rPr>
              <a:t>match</a:t>
            </a: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rPr>
              <a:t>How do we measure distance?</a:t>
            </a:r>
          </a:p>
          <a:p>
            <a:pPr marL="741600" lvl="1" indent="-284400" fontAlgn="base">
              <a:buFont typeface="Arial" panose="020B0604020202020204" pitchFamily="34" charset="0"/>
              <a:buChar char="–"/>
            </a:pPr>
            <a:r>
              <a:rPr lang="en-US" altLang="en-US" sz="2200" kern="1200" dirty="0">
                <a:solidFill>
                  <a:srgbClr val="000000"/>
                </a:solidFill>
                <a:latin typeface="+mn-lt"/>
                <a:ea typeface="ＭＳ Ｐゴシック" charset="-128"/>
                <a:cs typeface="+mn-cs"/>
              </a:rPr>
              <a:t>Pretend </a:t>
            </a:r>
            <a:r>
              <a:rPr lang="en-US" altLang="en-US" sz="2200" kern="1200" dirty="0" smtClean="0">
                <a:solidFill>
                  <a:srgbClr val="000000"/>
                </a:solidFill>
                <a:latin typeface="+mn-lt"/>
                <a:ea typeface="ＭＳ Ｐゴシック" charset="-128"/>
                <a:cs typeface="+mn-cs"/>
              </a:rPr>
              <a:t>it</a:t>
            </a:r>
            <a:r>
              <a:rPr lang="fr-FR" altLang="ja-JP" sz="2200" kern="1200" dirty="0" smtClean="0">
                <a:solidFill>
                  <a:srgbClr val="000000"/>
                </a:solidFill>
                <a:latin typeface="+mn-lt"/>
                <a:ea typeface="ＭＳ Ｐゴシック" charset="-128"/>
                <a:cs typeface="+mn-cs"/>
              </a:rPr>
              <a:t>’</a:t>
            </a:r>
            <a:r>
              <a:rPr lang="en-US" altLang="ja-JP" sz="2200" kern="1200" dirty="0" smtClean="0">
                <a:solidFill>
                  <a:srgbClr val="000000"/>
                </a:solidFill>
                <a:latin typeface="+mn-lt"/>
                <a:ea typeface="ＭＳ Ｐゴシック" charset="-128"/>
                <a:cs typeface="+mn-cs"/>
              </a:rPr>
              <a:t>s </a:t>
            </a:r>
            <a:r>
              <a:rPr lang="en-US" altLang="ja-JP" sz="2200" kern="1200" dirty="0">
                <a:solidFill>
                  <a:srgbClr val="000000"/>
                </a:solidFill>
                <a:latin typeface="+mn-lt"/>
                <a:ea typeface="ＭＳ Ｐゴシック" charset="-128"/>
                <a:cs typeface="+mn-cs"/>
              </a:rPr>
              <a:t>cartesian coordinate system</a:t>
            </a:r>
          </a:p>
          <a:p>
            <a:pPr marL="741600" lvl="1" indent="-284400" fontAlgn="base">
              <a:buFont typeface="Arial" panose="020B0604020202020204" pitchFamily="34" charset="0"/>
              <a:buChar char="–"/>
            </a:pPr>
            <a:r>
              <a:rPr lang="en-US" altLang="en-US" sz="2200" kern="1200" dirty="0">
                <a:solidFill>
                  <a:srgbClr val="000000"/>
                </a:solidFill>
                <a:latin typeface="+mn-lt"/>
                <a:ea typeface="ＭＳ Ｐゴシック" charset="-128"/>
                <a:cs typeface="+mn-cs"/>
              </a:rPr>
              <a:t>Distance between </a:t>
            </a:r>
            <a:r>
              <a:rPr lang="en-US" altLang="en-US" sz="2200" kern="1200" dirty="0" smtClean="0">
                <a:solidFill>
                  <a:srgbClr val="000000"/>
                </a:solidFill>
                <a:latin typeface="+mn-lt"/>
                <a:ea typeface="ＭＳ Ｐゴシック" charset="-128"/>
                <a:cs typeface="+mn-cs"/>
              </a:rPr>
              <a:t>two points:</a:t>
            </a:r>
            <a:endParaRPr lang="en-US" altLang="en-US" sz="2200" kern="1200" dirty="0">
              <a:solidFill>
                <a:srgbClr val="000000"/>
              </a:solidFill>
              <a:latin typeface="+mn-lt"/>
              <a:ea typeface="ＭＳ Ｐゴシック" charset="-128"/>
              <a:cs typeface="+mn-cs"/>
            </a:endParaRPr>
          </a:p>
        </p:txBody>
      </p:sp>
      <p:graphicFrame>
        <p:nvGraphicFramePr>
          <p:cNvPr id="5" name="Object 4" descr="Square root of left parenthesis x sub 1 minus x sub 2, to the power of 2 plus left parenthesis y sub 1 minus y sub 2, to the power of 2."/>
          <p:cNvGraphicFramePr>
            <a:graphicFrameLocks noChangeAspect="1"/>
          </p:cNvGraphicFramePr>
          <p:nvPr>
            <p:extLst>
              <p:ext uri="{D42A27DB-BD31-4B8C-83A1-F6EECF244321}">
                <p14:modId xmlns:p14="http://schemas.microsoft.com/office/powerpoint/2010/main" val="3035128800"/>
              </p:ext>
            </p:extLst>
          </p:nvPr>
        </p:nvGraphicFramePr>
        <p:xfrm>
          <a:off x="1845604" y="3925957"/>
          <a:ext cx="2821353" cy="569220"/>
        </p:xfrm>
        <a:graphic>
          <a:graphicData uri="http://schemas.openxmlformats.org/presentationml/2006/ole">
            <mc:AlternateContent xmlns:mc="http://schemas.openxmlformats.org/markup-compatibility/2006">
              <mc:Choice xmlns:v="urn:schemas-microsoft-com:vml" Requires="v">
                <p:oleObj spid="_x0000_s5139" name="Equation" r:id="rId3" imgW="1447560" imgH="291960" progId="Equation.DSMT4">
                  <p:embed/>
                </p:oleObj>
              </mc:Choice>
              <mc:Fallback>
                <p:oleObj name="Equation" r:id="rId3" imgW="1447560" imgH="291960" progId="Equation.DSMT4">
                  <p:embed/>
                  <p:pic>
                    <p:nvPicPr>
                      <p:cNvPr id="0" name=""/>
                      <p:cNvPicPr/>
                      <p:nvPr/>
                    </p:nvPicPr>
                    <p:blipFill>
                      <a:blip r:embed="rId4"/>
                      <a:stretch>
                        <a:fillRect/>
                      </a:stretch>
                    </p:blipFill>
                    <p:spPr>
                      <a:xfrm>
                        <a:off x="1845604" y="3925957"/>
                        <a:ext cx="2821353" cy="569220"/>
                      </a:xfrm>
                      <a:prstGeom prst="rect">
                        <a:avLst/>
                      </a:prstGeom>
                    </p:spPr>
                  </p:pic>
                </p:oleObj>
              </mc:Fallback>
            </mc:AlternateContent>
          </a:graphicData>
        </a:graphic>
      </p:graphicFrame>
      <p:sp>
        <p:nvSpPr>
          <p:cNvPr id="4" name="Text Placeholder 3"/>
          <p:cNvSpPr>
            <a:spLocks noGrp="1"/>
          </p:cNvSpPr>
          <p:nvPr>
            <p:ph type="body" idx="2"/>
          </p:nvPr>
        </p:nvSpPr>
        <p:spPr>
          <a:xfrm>
            <a:off x="457200" y="4617721"/>
            <a:ext cx="8229600" cy="461962"/>
          </a:xfrm>
        </p:spPr>
        <p:txBody>
          <a:bodyPr/>
          <a:lstStyle/>
          <a:p>
            <a:pPr marL="741600" lvl="1" indent="-284400" rtl="0" fontAlgn="base"/>
            <a:r>
              <a:rPr lang="en-US" altLang="en-US" sz="2200" kern="1200" dirty="0" smtClean="0">
                <a:solidFill>
                  <a:srgbClr val="000000"/>
                </a:solidFill>
                <a:latin typeface="Arial (Body)"/>
                <a:ea typeface="ＭＳ Ｐゴシック" charset="-128"/>
              </a:rPr>
              <a:t>Distance between two colors:</a:t>
            </a:r>
            <a:endParaRPr lang="en-US" altLang="en-US" sz="2200" kern="1200" dirty="0">
              <a:solidFill>
                <a:srgbClr val="000000"/>
              </a:solidFill>
              <a:latin typeface="Arial (Body)"/>
              <a:ea typeface="ＭＳ Ｐゴシック" charset="-128"/>
            </a:endParaRPr>
          </a:p>
        </p:txBody>
      </p:sp>
      <p:graphicFrame>
        <p:nvGraphicFramePr>
          <p:cNvPr id="6" name="Object 5" descr="Square root of left parenthesis red sub 1 minus red sub 2, to the power of 2 plus left parenthesis green sub 1 minus green sub 2, to the power of 2 plus left parenthesis blue sub 1 minus blue sub 2, to the power of 2."/>
          <p:cNvGraphicFramePr>
            <a:graphicFrameLocks noChangeAspect="1"/>
          </p:cNvGraphicFramePr>
          <p:nvPr>
            <p:extLst>
              <p:ext uri="{D42A27DB-BD31-4B8C-83A1-F6EECF244321}">
                <p14:modId xmlns:p14="http://schemas.microsoft.com/office/powerpoint/2010/main" val="3058620889"/>
              </p:ext>
            </p:extLst>
          </p:nvPr>
        </p:nvGraphicFramePr>
        <p:xfrm>
          <a:off x="1255713" y="5248074"/>
          <a:ext cx="7323137" cy="625475"/>
        </p:xfrm>
        <a:graphic>
          <a:graphicData uri="http://schemas.openxmlformats.org/presentationml/2006/ole">
            <mc:AlternateContent xmlns:mc="http://schemas.openxmlformats.org/markup-compatibility/2006">
              <mc:Choice xmlns:v="urn:schemas-microsoft-com:vml" Requires="v">
                <p:oleObj spid="_x0000_s5140" name="Equation" r:id="rId5" imgW="3416040" imgH="291960" progId="Equation.DSMT4">
                  <p:embed/>
                </p:oleObj>
              </mc:Choice>
              <mc:Fallback>
                <p:oleObj name="Equation" r:id="rId5" imgW="3416040" imgH="291960" progId="Equation.DSMT4">
                  <p:embed/>
                  <p:pic>
                    <p:nvPicPr>
                      <p:cNvPr id="0" name=""/>
                      <p:cNvPicPr/>
                      <p:nvPr/>
                    </p:nvPicPr>
                    <p:blipFill>
                      <a:blip r:embed="rId6"/>
                      <a:stretch>
                        <a:fillRect/>
                      </a:stretch>
                    </p:blipFill>
                    <p:spPr>
                      <a:xfrm>
                        <a:off x="1255713" y="5248074"/>
                        <a:ext cx="7323137" cy="625475"/>
                      </a:xfrm>
                      <a:prstGeom prst="rect">
                        <a:avLst/>
                      </a:prstGeom>
                    </p:spPr>
                  </p:pic>
                </p:oleObj>
              </mc:Fallback>
            </mc:AlternateContent>
          </a:graphicData>
        </a:graphic>
      </p:graphicFrame>
    </p:spTree>
    <p:extLst>
      <p:ext uri="{BB962C8B-B14F-4D97-AF65-F5344CB8AC3E}">
        <p14:creationId xmlns:p14="http://schemas.microsoft.com/office/powerpoint/2010/main" val="10835718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a:latin typeface="Times New Roman" panose="02020603050405020304" pitchFamily="18" charset="0"/>
                <a:ea typeface="+mj-ea"/>
                <a:cs typeface="+mj-cs"/>
              </a:rPr>
              <a:t>Swap a Background Using Background Subtraction</a:t>
            </a:r>
            <a:endParaRPr lang="en-US" b="0" kern="1200" dirty="0">
              <a:latin typeface="Times New Roman" panose="02020603050405020304" pitchFamily="18" charset="0"/>
              <a:ea typeface="+mj-ea"/>
              <a:cs typeface="+mj-cs"/>
            </a:endParaRPr>
          </a:p>
        </p:txBody>
      </p:sp>
      <p:pic>
        <p:nvPicPr>
          <p:cNvPr id="5" name="Picture 4" descr="Computer code has 10 lines. The lines read as follows. Line 1. D e f swap Back left parenthesis p I c t comma b g comma new B g right parenthesis colon. Line 2, indented once. for p x in get Pixels left parenthesis p I c t right parenthesis colon. Line 3, indented twice. x equals get X left parenthesis p x right parenthesis. Line 4, indented twice. y equals get Y left parenthesis p x right parenthesis. Line 5, indented twice. b g P x equals get Pixel left parenthesis b g comma x comma y right parenthesis. Line 6, indented twice. p x c o l equals get Color left parenthesis p x right parenthesis. Line 7, indented twice. b g c o l equals get Color left parenthesis b g P x right parenthesis. Line 8, indented twice. if left parenthesis distance left parenthesis p x c o l comma b g c o l right parenthesis left angle bracket 15 period 0 right parenthesis colon. Line 9, indented thrice. new c o l equals get Color left parenthesis get Pixel left parenthesis new B g comma x comma y right parenthesis right parenthesis. Line 10, indented thrice. set Color left parenthesis p x comma new col right parenthesis."/>
          <p:cNvPicPr>
            <a:picLocks noChangeAspect="1"/>
          </p:cNvPicPr>
          <p:nvPr/>
        </p:nvPicPr>
        <p:blipFill rotWithShape="1">
          <a:blip r:embed="rId2"/>
          <a:srcRect l="2190" t="2180" r="2092" b="2930"/>
          <a:stretch/>
        </p:blipFill>
        <p:spPr>
          <a:xfrm>
            <a:off x="3318388" y="2079523"/>
            <a:ext cx="5397910" cy="3731342"/>
          </a:xfrm>
          <a:prstGeom prst="rect">
            <a:avLst/>
          </a:prstGeom>
        </p:spPr>
      </p:pic>
      <p:sp>
        <p:nvSpPr>
          <p:cNvPr id="3" name="Text Placeholder 2"/>
          <p:cNvSpPr>
            <a:spLocks noGrp="1"/>
          </p:cNvSpPr>
          <p:nvPr>
            <p:ph type="body" idx="1"/>
          </p:nvPr>
        </p:nvSpPr>
        <p:spPr>
          <a:xfrm>
            <a:off x="744573" y="3498276"/>
            <a:ext cx="2008912" cy="923299"/>
          </a:xfrm>
        </p:spPr>
        <p:txBody>
          <a:bodyPr wrap="square" lIns="91425" tIns="91425" rIns="91425" bIns="91425">
            <a:spAutoFit/>
          </a:bodyPr>
          <a:lstStyle/>
          <a:p>
            <a:pPr marL="0" indent="0" eaLnBrk="0" fontAlgn="base" hangingPunct="0">
              <a:spcAft>
                <a:spcPct val="0"/>
              </a:spcAft>
              <a:buNone/>
              <a:defRPr/>
            </a:pPr>
            <a:r>
              <a:rPr lang="en-US" altLang="en-US" sz="2400" b="1" dirty="0">
                <a:latin typeface="+mn-lt"/>
              </a:rPr>
              <a:t>Specifying a threshold</a:t>
            </a:r>
            <a:r>
              <a:rPr lang="en-US" altLang="en-US" sz="2400" b="1" dirty="0" smtClean="0">
                <a:latin typeface="+mn-lt"/>
              </a:rPr>
              <a:t>.</a:t>
            </a:r>
            <a:endParaRPr lang="en-US" altLang="en-US" sz="2400" b="1" dirty="0">
              <a:latin typeface="+mn-lt"/>
            </a:endParaRPr>
          </a:p>
        </p:txBody>
      </p:sp>
    </p:spTree>
    <p:extLst>
      <p:ext uri="{BB962C8B-B14F-4D97-AF65-F5344CB8AC3E}">
        <p14:creationId xmlns:p14="http://schemas.microsoft.com/office/powerpoint/2010/main" val="7610129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Works</a:t>
            </a:r>
            <a:endParaRPr lang="en-US" altLang="en-US" kern="1200" dirty="0">
              <a:latin typeface="Times New Roman" panose="02020603050405020304" pitchFamily="18" charset="0"/>
              <a:ea typeface="ＭＳ Ｐゴシック" charset="-128"/>
            </a:endParaRPr>
          </a:p>
        </p:txBody>
      </p:sp>
      <p:pic>
        <p:nvPicPr>
          <p:cNvPr id="4" name="Picture 6" descr="jungle-sw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46237" y="1668462"/>
            <a:ext cx="5851525" cy="4389437"/>
          </a:xfrm>
          <a:prstGeom prst="rect">
            <a:avLst/>
          </a:prstGeom>
          <a:noFill/>
          <a:ln>
            <a:noFill/>
          </a:ln>
        </p:spPr>
      </p:pic>
    </p:spTree>
    <p:extLst>
      <p:ext uri="{BB962C8B-B14F-4D97-AF65-F5344CB8AC3E}">
        <p14:creationId xmlns:p14="http://schemas.microsoft.com/office/powerpoint/2010/main" val="19489096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649"/>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But Why isn’t it Alot Better?</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3976255" cy="357787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kern="1200" dirty="0" smtClean="0">
                <a:solidFill>
                  <a:srgbClr val="000000"/>
                </a:solidFill>
                <a:latin typeface="Arial (Body)"/>
                <a:ea typeface="ＭＳ Ｐゴシック" charset="-128"/>
              </a:rPr>
              <a:t>We</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ve </a:t>
            </a:r>
            <a:r>
              <a:rPr lang="en-US" altLang="ja-JP" sz="2200" kern="1200" dirty="0">
                <a:solidFill>
                  <a:srgbClr val="000000"/>
                </a:solidFill>
                <a:latin typeface="Arial (Body)"/>
                <a:ea typeface="ＭＳ Ｐゴシック" charset="-128"/>
              </a:rPr>
              <a:t>got places where we got pixels swapped that we </a:t>
            </a:r>
            <a:r>
              <a:rPr lang="en-US" altLang="ja-JP" sz="2200" kern="1200" dirty="0" smtClean="0">
                <a:solidFill>
                  <a:srgbClr val="000000"/>
                </a:solidFill>
                <a:latin typeface="Arial (Body)"/>
                <a:ea typeface="ＭＳ Ｐゴシック" charset="-128"/>
              </a:rPr>
              <a:t>didn</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t </a:t>
            </a:r>
            <a:r>
              <a:rPr lang="en-US" altLang="ja-JP" sz="2200" kern="1200" dirty="0">
                <a:solidFill>
                  <a:srgbClr val="000000"/>
                </a:solidFill>
                <a:latin typeface="Arial (Body)"/>
                <a:ea typeface="ＭＳ Ｐゴシック" charset="-128"/>
              </a:rPr>
              <a:t>want to swap</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See </a:t>
            </a:r>
            <a:r>
              <a:rPr lang="en-US" altLang="en-US" sz="2200" kern="1200" dirty="0" smtClean="0">
                <a:solidFill>
                  <a:srgbClr val="000000"/>
                </a:solidFill>
                <a:latin typeface="Arial (Body)"/>
                <a:ea typeface="ＭＳ Ｐゴシック" charset="-128"/>
                <a:cs typeface="+mn-cs"/>
              </a:rPr>
              <a:t>Katie</a:t>
            </a:r>
            <a:r>
              <a:rPr lang="fr-FR" altLang="ja-JP" sz="2200" kern="1200" dirty="0" smtClean="0">
                <a:solidFill>
                  <a:srgbClr val="000000"/>
                </a:solidFill>
                <a:latin typeface="Arial (Body)"/>
                <a:ea typeface="ＭＳ Ｐゴシック" charset="-128"/>
                <a:cs typeface="+mn-cs"/>
              </a:rPr>
              <a:t>’</a:t>
            </a:r>
            <a:r>
              <a:rPr lang="en-US" altLang="ja-JP" sz="2200" kern="1200" dirty="0" smtClean="0">
                <a:solidFill>
                  <a:srgbClr val="000000"/>
                </a:solidFill>
                <a:latin typeface="Arial (Body)"/>
                <a:ea typeface="ＭＳ Ｐゴシック" charset="-128"/>
                <a:cs typeface="+mn-cs"/>
              </a:rPr>
              <a:t>s </a:t>
            </a:r>
            <a:r>
              <a:rPr lang="en-US" altLang="ja-JP" sz="2200" kern="1200" dirty="0">
                <a:solidFill>
                  <a:srgbClr val="000000"/>
                </a:solidFill>
                <a:latin typeface="Arial (Body)"/>
                <a:ea typeface="ＭＳ Ｐゴシック" charset="-128"/>
                <a:cs typeface="+mn-cs"/>
              </a:rPr>
              <a:t>shirt stripes</a:t>
            </a:r>
          </a:p>
          <a:p>
            <a:pPr marL="255651" lvl="0" indent="-255651" fontAlgn="base">
              <a:spcAft>
                <a:spcPct val="0"/>
              </a:spcAft>
              <a:buFont typeface="Arial" panose="020B0604020202020204" pitchFamily="34" charset="0"/>
              <a:buChar char="•"/>
            </a:pPr>
            <a:r>
              <a:rPr lang="en-US" altLang="en-US" sz="2200" kern="1200" dirty="0" smtClean="0">
                <a:solidFill>
                  <a:srgbClr val="000000"/>
                </a:solidFill>
                <a:latin typeface="Arial (Body)"/>
                <a:ea typeface="ＭＳ Ｐゴシック" charset="-128"/>
              </a:rPr>
              <a:t>We</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ve </a:t>
            </a:r>
            <a:r>
              <a:rPr lang="en-US" altLang="ja-JP" sz="2200" kern="1200" dirty="0">
                <a:solidFill>
                  <a:srgbClr val="000000"/>
                </a:solidFill>
                <a:latin typeface="Arial (Body)"/>
                <a:ea typeface="ＭＳ Ｐゴシック" charset="-128"/>
              </a:rPr>
              <a:t>got places where we want pixels swapped, but </a:t>
            </a:r>
            <a:r>
              <a:rPr lang="en-US" altLang="ja-JP" sz="2200" kern="1200" dirty="0" smtClean="0">
                <a:solidFill>
                  <a:srgbClr val="000000"/>
                </a:solidFill>
                <a:latin typeface="Arial (Body)"/>
                <a:ea typeface="ＭＳ Ｐゴシック" charset="-128"/>
              </a:rPr>
              <a:t>didn</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t </a:t>
            </a:r>
            <a:r>
              <a:rPr lang="en-US" altLang="ja-JP" sz="2200" kern="1200" dirty="0">
                <a:solidFill>
                  <a:srgbClr val="000000"/>
                </a:solidFill>
                <a:latin typeface="Arial (Body)"/>
                <a:ea typeface="ＭＳ Ｐゴシック" charset="-128"/>
              </a:rPr>
              <a:t>get them swapped</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See where Katie made a shadow</a:t>
            </a:r>
          </a:p>
        </p:txBody>
      </p:sp>
      <p:pic>
        <p:nvPicPr>
          <p:cNvPr id="4" name="Picture 3" descr="A Photo of a girl in photo is swapped with a background comprising of greenery. The girl made a shadow."/>
          <p:cNvPicPr>
            <a:picLocks noChangeAspect="1"/>
          </p:cNvPicPr>
          <p:nvPr/>
        </p:nvPicPr>
        <p:blipFill>
          <a:blip r:embed="rId3"/>
          <a:stretch>
            <a:fillRect/>
          </a:stretch>
        </p:blipFill>
        <p:spPr>
          <a:xfrm>
            <a:off x="4440015" y="1829192"/>
            <a:ext cx="4018166" cy="2937418"/>
          </a:xfrm>
          <a:prstGeom prst="rect">
            <a:avLst/>
          </a:prstGeom>
        </p:spPr>
      </p:pic>
    </p:spTree>
    <p:extLst>
      <p:ext uri="{BB962C8B-B14F-4D97-AF65-F5344CB8AC3E}">
        <p14:creationId xmlns:p14="http://schemas.microsoft.com/office/powerpoint/2010/main" val="33382105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How Could We Make </a:t>
            </a:r>
            <a:r>
              <a:rPr lang="en-US" altLang="en-US" kern="1200" dirty="0" smtClean="0">
                <a:latin typeface="Times New Roman" panose="02020603050405020304" pitchFamily="18" charset="0"/>
                <a:ea typeface="ＭＳ Ｐゴシック" charset="-128"/>
              </a:rPr>
              <a:t>it </a:t>
            </a:r>
            <a:r>
              <a:rPr lang="en-US" altLang="en-US" kern="1200" dirty="0">
                <a:latin typeface="Times New Roman" panose="02020603050405020304" pitchFamily="18" charset="0"/>
                <a:ea typeface="ＭＳ Ｐゴシック" charset="-128"/>
              </a:rPr>
              <a:t>Better?</a:t>
            </a:r>
            <a:endParaRPr lang="en-US" dirty="0"/>
          </a:p>
        </p:txBody>
      </p:sp>
      <p:sp>
        <p:nvSpPr>
          <p:cNvPr id="3" name="Text Placeholder 2"/>
          <p:cNvSpPr>
            <a:spLocks noGrp="1"/>
          </p:cNvSpPr>
          <p:nvPr>
            <p:ph type="body" idx="1"/>
          </p:nvPr>
        </p:nvSpPr>
        <p:spPr/>
        <p:txBody>
          <a:bodyPr/>
          <a:lstStyle/>
          <a:p>
            <a:pPr fontAlgn="base">
              <a:spcAft>
                <a:spcPct val="0"/>
              </a:spcAft>
              <a:tabLst/>
            </a:pPr>
            <a:r>
              <a:rPr lang="en-US" altLang="en-US" sz="2400" kern="1200" dirty="0">
                <a:solidFill>
                  <a:srgbClr val="000000"/>
                </a:solidFill>
                <a:latin typeface="+mn-lt"/>
                <a:ea typeface="ＭＳ Ｐゴシック" charset="-128"/>
              </a:rPr>
              <a:t>What could we change in the </a:t>
            </a:r>
            <a:r>
              <a:rPr lang="en-US" altLang="en-US" sz="2400" kern="1200" dirty="0" smtClean="0">
                <a:solidFill>
                  <a:srgbClr val="000000"/>
                </a:solidFill>
                <a:latin typeface="+mn-lt"/>
                <a:ea typeface="ＭＳ Ｐゴシック" charset="-128"/>
              </a:rPr>
              <a:t>program?</a:t>
            </a:r>
          </a:p>
          <a:p>
            <a:pPr lvl="1" fontAlgn="base">
              <a:spcAft>
                <a:spcPct val="0"/>
              </a:spcAft>
            </a:pPr>
            <a:r>
              <a:rPr lang="en-US" altLang="en-US" sz="2400" kern="1200" dirty="0" smtClean="0">
                <a:solidFill>
                  <a:srgbClr val="000000"/>
                </a:solidFill>
                <a:latin typeface="+mn-lt"/>
                <a:ea typeface="ＭＳ Ｐゴシック" charset="-128"/>
              </a:rPr>
              <a:t>We </a:t>
            </a:r>
            <a:r>
              <a:rPr lang="en-US" altLang="en-US" sz="2400" kern="1200" dirty="0">
                <a:solidFill>
                  <a:srgbClr val="000000"/>
                </a:solidFill>
                <a:latin typeface="+mn-lt"/>
                <a:ea typeface="ＭＳ Ｐゴシック" charset="-128"/>
              </a:rPr>
              <a:t>could change the threshold </a:t>
            </a:r>
            <a:r>
              <a:rPr lang="en-US" altLang="ja-JP" sz="2400" kern="1200" dirty="0" smtClean="0">
                <a:solidFill>
                  <a:srgbClr val="000000"/>
                </a:solidFill>
                <a:latin typeface="+mn-lt"/>
                <a:ea typeface="ＭＳ Ｐゴシック" charset="-128"/>
              </a:rPr>
              <a:t>“someValue”</a:t>
            </a:r>
            <a:endParaRPr lang="en-US" altLang="ja-JP" sz="2400" kern="1200" dirty="0">
              <a:solidFill>
                <a:srgbClr val="000000"/>
              </a:solidFill>
              <a:latin typeface="+mn-lt"/>
              <a:ea typeface="ＭＳ Ｐゴシック" charset="-128"/>
            </a:endParaRPr>
          </a:p>
          <a:p>
            <a:pPr lvl="1" fontAlgn="base">
              <a:spcAft>
                <a:spcPct val="0"/>
              </a:spcAft>
            </a:pPr>
            <a:r>
              <a:rPr lang="en-US" altLang="en-US" sz="2400" kern="1200" dirty="0" smtClean="0">
                <a:solidFill>
                  <a:srgbClr val="000000"/>
                </a:solidFill>
                <a:latin typeface="+mn-lt"/>
                <a:ea typeface="ＭＳ Ｐゴシック" charset="-128"/>
              </a:rPr>
              <a:t>If </a:t>
            </a:r>
            <a:r>
              <a:rPr lang="en-US" altLang="en-US" sz="2400" kern="1200" dirty="0">
                <a:solidFill>
                  <a:srgbClr val="000000"/>
                </a:solidFill>
                <a:latin typeface="+mn-lt"/>
                <a:ea typeface="ＭＳ Ｐゴシック" charset="-128"/>
              </a:rPr>
              <a:t>we increase it, we get </a:t>
            </a:r>
            <a:r>
              <a:rPr lang="en-US" altLang="en-US" sz="2400" b="1" kern="1200" dirty="0">
                <a:solidFill>
                  <a:srgbClr val="000000"/>
                </a:solidFill>
                <a:latin typeface="+mn-lt"/>
                <a:ea typeface="ＭＳ Ｐゴシック" charset="-128"/>
              </a:rPr>
              <a:t>fewer</a:t>
            </a:r>
            <a:r>
              <a:rPr lang="en-US" altLang="en-US" sz="2400" kern="1200" dirty="0">
                <a:solidFill>
                  <a:srgbClr val="000000"/>
                </a:solidFill>
                <a:latin typeface="+mn-lt"/>
                <a:ea typeface="ＭＳ Ｐゴシック" charset="-128"/>
              </a:rPr>
              <a:t> pixels </a:t>
            </a:r>
            <a:r>
              <a:rPr lang="en-US" altLang="en-US" sz="2400" kern="1200" dirty="0" smtClean="0">
                <a:solidFill>
                  <a:srgbClr val="000000"/>
                </a:solidFill>
                <a:latin typeface="+mn-lt"/>
                <a:ea typeface="ＭＳ Ｐゴシック" charset="-128"/>
              </a:rPr>
              <a:t>matching</a:t>
            </a:r>
          </a:p>
          <a:p>
            <a:pPr lvl="2" fontAlgn="base">
              <a:spcAft>
                <a:spcPct val="0"/>
              </a:spcAft>
            </a:pPr>
            <a:r>
              <a:rPr lang="en-US" altLang="en-US" sz="2400" kern="1200" dirty="0" smtClean="0">
                <a:solidFill>
                  <a:srgbClr val="000000"/>
                </a:solidFill>
                <a:latin typeface="+mn-lt"/>
                <a:ea typeface="ＭＳ Ｐゴシック" charset="-128"/>
              </a:rPr>
              <a:t>That won</a:t>
            </a:r>
            <a:r>
              <a:rPr lang="fr-FR"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t </a:t>
            </a:r>
            <a:r>
              <a:rPr lang="en-US" altLang="ja-JP" sz="2400" kern="1200" dirty="0">
                <a:solidFill>
                  <a:srgbClr val="000000"/>
                </a:solidFill>
                <a:latin typeface="+mn-lt"/>
                <a:ea typeface="ＭＳ Ｐゴシック" charset="-128"/>
              </a:rPr>
              <a:t>help with the </a:t>
            </a:r>
            <a:r>
              <a:rPr lang="en-US" altLang="ja-JP" sz="2400" kern="1200" dirty="0" smtClean="0">
                <a:solidFill>
                  <a:srgbClr val="000000"/>
                </a:solidFill>
                <a:latin typeface="+mn-lt"/>
                <a:ea typeface="ＭＳ Ｐゴシック" charset="-128"/>
              </a:rPr>
              <a:t>shadow</a:t>
            </a:r>
          </a:p>
          <a:p>
            <a:pPr lvl="1" fontAlgn="base">
              <a:spcAft>
                <a:spcPct val="0"/>
              </a:spcAft>
            </a:pPr>
            <a:r>
              <a:rPr lang="en-US" altLang="en-US" sz="2400" kern="1200" dirty="0" smtClean="0">
                <a:solidFill>
                  <a:srgbClr val="000000"/>
                </a:solidFill>
                <a:latin typeface="+mn-lt"/>
                <a:ea typeface="ＭＳ Ｐゴシック" charset="-128"/>
              </a:rPr>
              <a:t>If we decrease it, we get </a:t>
            </a:r>
            <a:r>
              <a:rPr lang="en-US" altLang="en-US" sz="2400" b="1" kern="1200" dirty="0" smtClean="0">
                <a:solidFill>
                  <a:srgbClr val="000000"/>
                </a:solidFill>
                <a:latin typeface="+mn-lt"/>
                <a:ea typeface="ＭＳ Ｐゴシック" charset="-128"/>
              </a:rPr>
              <a:t>more</a:t>
            </a:r>
            <a:r>
              <a:rPr lang="en-US" altLang="en-US" sz="2400" kern="1200" dirty="0" smtClean="0">
                <a:solidFill>
                  <a:srgbClr val="000000"/>
                </a:solidFill>
                <a:latin typeface="+mn-lt"/>
                <a:ea typeface="ＭＳ Ｐゴシック" charset="-128"/>
              </a:rPr>
              <a:t> pixels matching</a:t>
            </a:r>
          </a:p>
          <a:p>
            <a:pPr lvl="2" fontAlgn="base">
              <a:spcAft>
                <a:spcPct val="0"/>
              </a:spcAft>
            </a:pPr>
            <a:r>
              <a:rPr lang="en-US" altLang="en-US" sz="2400" kern="1200" dirty="0" smtClean="0">
                <a:solidFill>
                  <a:srgbClr val="000000"/>
                </a:solidFill>
                <a:latin typeface="+mn-lt"/>
                <a:ea typeface="ＭＳ Ｐゴシック" charset="-128"/>
              </a:rPr>
              <a:t>That won</a:t>
            </a:r>
            <a:r>
              <a:rPr lang="fr-FR"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t </a:t>
            </a:r>
            <a:r>
              <a:rPr lang="en-US" altLang="ja-JP" sz="2400" kern="1200" dirty="0">
                <a:solidFill>
                  <a:srgbClr val="000000"/>
                </a:solidFill>
                <a:latin typeface="+mn-lt"/>
                <a:ea typeface="ＭＳ Ｐゴシック" charset="-128"/>
              </a:rPr>
              <a:t>help with the stripe</a:t>
            </a:r>
          </a:p>
          <a:p>
            <a:pPr fontAlgn="base">
              <a:spcAft>
                <a:spcPct val="0"/>
              </a:spcAft>
              <a:tabLst/>
            </a:pPr>
            <a:r>
              <a:rPr lang="en-US" altLang="en-US" sz="2400" kern="1200" dirty="0">
                <a:solidFill>
                  <a:srgbClr val="000000"/>
                </a:solidFill>
                <a:latin typeface="+mn-lt"/>
                <a:ea typeface="ＭＳ Ｐゴシック" charset="-128"/>
              </a:rPr>
              <a:t>What could we change in the pictures</a:t>
            </a:r>
            <a:r>
              <a:rPr lang="en-US" altLang="en-US" sz="2400" kern="1200" dirty="0" smtClean="0">
                <a:solidFill>
                  <a:srgbClr val="000000"/>
                </a:solidFill>
                <a:latin typeface="+mn-lt"/>
                <a:ea typeface="ＭＳ Ｐゴシック" charset="-128"/>
              </a:rPr>
              <a:t>?</a:t>
            </a:r>
          </a:p>
          <a:p>
            <a:pPr lvl="1" fontAlgn="base">
              <a:spcAft>
                <a:spcPct val="0"/>
              </a:spcAft>
            </a:pPr>
            <a:r>
              <a:rPr lang="en-US" altLang="en-US" sz="2400" kern="1200" dirty="0" smtClean="0">
                <a:solidFill>
                  <a:srgbClr val="000000"/>
                </a:solidFill>
                <a:latin typeface="+mn-lt"/>
                <a:ea typeface="ＭＳ Ｐゴシック" charset="-128"/>
              </a:rPr>
              <a:t>Take </a:t>
            </a:r>
            <a:r>
              <a:rPr lang="en-US" altLang="en-US" sz="2400" kern="1200" dirty="0">
                <a:solidFill>
                  <a:srgbClr val="000000"/>
                </a:solidFill>
                <a:latin typeface="+mn-lt"/>
                <a:ea typeface="ＭＳ Ｐゴシック" charset="-128"/>
              </a:rPr>
              <a:t>them in better light, less </a:t>
            </a:r>
            <a:r>
              <a:rPr lang="en-US" altLang="en-US" sz="2400" kern="1200" dirty="0" smtClean="0">
                <a:solidFill>
                  <a:srgbClr val="000000"/>
                </a:solidFill>
                <a:latin typeface="+mn-lt"/>
                <a:ea typeface="ＭＳ Ｐゴシック" charset="-128"/>
              </a:rPr>
              <a:t>shadow</a:t>
            </a:r>
          </a:p>
          <a:p>
            <a:pPr lvl="1" fontAlgn="base">
              <a:spcAft>
                <a:spcPct val="0"/>
              </a:spcAft>
            </a:pPr>
            <a:r>
              <a:rPr lang="en-US" altLang="en-US" sz="2400" kern="1200" dirty="0" smtClean="0">
                <a:solidFill>
                  <a:srgbClr val="000000"/>
                </a:solidFill>
                <a:latin typeface="+mn-lt"/>
                <a:ea typeface="ＭＳ Ｐゴシック" charset="-128"/>
              </a:rPr>
              <a:t>Make </a:t>
            </a:r>
            <a:r>
              <a:rPr lang="en-US" altLang="en-US" sz="2400" kern="1200" dirty="0">
                <a:solidFill>
                  <a:srgbClr val="000000"/>
                </a:solidFill>
                <a:latin typeface="+mn-lt"/>
                <a:ea typeface="ＭＳ Ｐゴシック" charset="-128"/>
              </a:rPr>
              <a:t>sure that the person </a:t>
            </a:r>
            <a:r>
              <a:rPr lang="en-US" altLang="en-US" sz="2400" kern="1200" dirty="0" smtClean="0">
                <a:solidFill>
                  <a:srgbClr val="000000"/>
                </a:solidFill>
                <a:latin typeface="+mn-lt"/>
                <a:ea typeface="ＭＳ Ｐゴシック" charset="-128"/>
              </a:rPr>
              <a:t>isn</a:t>
            </a:r>
            <a:r>
              <a:rPr lang="fr-FR"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t </a:t>
            </a:r>
            <a:r>
              <a:rPr lang="en-US" altLang="ja-JP" sz="2400" kern="1200" dirty="0">
                <a:solidFill>
                  <a:srgbClr val="000000"/>
                </a:solidFill>
                <a:latin typeface="+mn-lt"/>
                <a:ea typeface="ＭＳ Ｐゴシック" charset="-128"/>
              </a:rPr>
              <a:t>wearing clothes near the background colors</a:t>
            </a:r>
            <a:r>
              <a:rPr lang="en-US" altLang="ja-JP" sz="2400" kern="1200" dirty="0" smtClean="0">
                <a:solidFill>
                  <a:srgbClr val="000000"/>
                </a:solidFill>
                <a:latin typeface="+mn-lt"/>
                <a:ea typeface="ＭＳ Ｐゴシック" charset="-128"/>
              </a:rPr>
              <a:t>.</a:t>
            </a:r>
            <a:endParaRPr lang="en-US" altLang="en-US" sz="2400" kern="1200" dirty="0">
              <a:solidFill>
                <a:srgbClr val="000000"/>
              </a:solidFill>
              <a:latin typeface="+mn-lt"/>
              <a:ea typeface="ＭＳ Ｐゴシック" charset="-128"/>
            </a:endParaRPr>
          </a:p>
        </p:txBody>
      </p:sp>
    </p:spTree>
    <p:extLst>
      <p:ext uri="{BB962C8B-B14F-4D97-AF65-F5344CB8AC3E}">
        <p14:creationId xmlns:p14="http://schemas.microsoft.com/office/powerpoint/2010/main" val="5971867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 Call </a:t>
            </a:r>
            <a:r>
              <a:rPr lang="en-US" dirty="0" smtClean="0"/>
              <a:t>This </a:t>
            </a:r>
            <a:r>
              <a:rPr lang="en-US" dirty="0"/>
              <a:t>Function Like </a:t>
            </a:r>
            <a:r>
              <a:rPr lang="en-US" dirty="0" smtClean="0"/>
              <a:t>This</a:t>
            </a:r>
            <a:endParaRPr lang="en-US" dirty="0"/>
          </a:p>
        </p:txBody>
      </p:sp>
      <p:pic>
        <p:nvPicPr>
          <p:cNvPr id="15" name="Picture 10" descr="Computer code has 10 lines. The lines read as follows. Line 1. D e f swap Back left parenthesis p I c t comma b g comma new B g right parenthesis colon. The word d e f is highlighted. Line 2, indented once. for p x in get Pixels left parenthesis p I c t right parenthesis colon. The words, for, in and get pixels are highlighted. Line 3, indented twice. x equals get X left parenthesis p x right parenthesis. The word, get x is highlighted. Line 4, indented twice. y equals get Y left parenthesis p x right parenthesis. The word, get y is highlighted. Line 5, indented twice. b g P x equals get Pixel left parenthesis b g comma x comma y right parenthesis. The word, get pixel is highlighted. Line 6, indented twice. p x c o l equals get Color left parenthesis p x right parenthesis. The word, get color is highlighted. Line 7, indented twice. b g c o l equals get Color left parenthesis b g P x right parenthesis. The word, get color is highlighted. Line 8, indented twice. if left parenthesis distance left parenthesis p x c o l comma b g c o l right parenthesis left angle bracket 15 period 0 right parenthesis colon. The words, if and distance is highlighted. Line 9, indented thrice. new c o l equals get Color left parenthesis get Pixel left parenthesis new B g comma x comma y right parenthesis right parenthesis. The words, get color and get pixel are highlighted. Line 10, indented thrice. set Color left parenthesis p x comma new col right parenthesis. The word, set color is highlight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7575" y="1909428"/>
            <a:ext cx="4982285" cy="207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idx="1"/>
          </p:nvPr>
        </p:nvSpPr>
        <p:spPr>
          <a:xfrm>
            <a:off x="457200" y="1882507"/>
            <a:ext cx="3083111" cy="559240"/>
          </a:xfrm>
        </p:spPr>
        <p:txBody>
          <a:bodyPr anchor="ctr"/>
          <a:lstStyle/>
          <a:p>
            <a:pPr marL="0" indent="0">
              <a:buNone/>
            </a:pPr>
            <a:r>
              <a:rPr lang="en-US" sz="2400" dirty="0">
                <a:latin typeface="+mn-lt"/>
                <a:ea typeface="ＭＳ Ｐゴシック" charset="0"/>
              </a:rPr>
              <a:t>How do we see the result</a:t>
            </a:r>
            <a:r>
              <a:rPr lang="en-US" sz="2400" dirty="0" smtClean="0">
                <a:latin typeface="+mn-lt"/>
                <a:ea typeface="ＭＳ Ｐゴシック" charset="0"/>
              </a:rPr>
              <a:t>?</a:t>
            </a:r>
          </a:p>
        </p:txBody>
      </p:sp>
      <p:sp>
        <p:nvSpPr>
          <p:cNvPr id="2" name="Content Placeholder 1"/>
          <p:cNvSpPr>
            <a:spLocks noGrp="1"/>
          </p:cNvSpPr>
          <p:nvPr>
            <p:ph idx="13"/>
          </p:nvPr>
        </p:nvSpPr>
        <p:spPr>
          <a:xfrm>
            <a:off x="457200" y="3040806"/>
            <a:ext cx="2453939" cy="321821"/>
          </a:xfrm>
        </p:spPr>
        <p:txBody>
          <a:bodyPr anchor="ctr"/>
          <a:lstStyle/>
          <a:p>
            <a:pPr marL="0" indent="0">
              <a:buNone/>
              <a:defRPr/>
            </a:pPr>
            <a:r>
              <a:rPr lang="en-US" sz="2400" dirty="0">
                <a:solidFill>
                  <a:schemeClr val="tx2"/>
                </a:solidFill>
                <a:latin typeface="+mn-lt"/>
                <a:ea typeface="ＭＳ Ｐゴシック" charset="0"/>
              </a:rPr>
              <a:t>(1) </a:t>
            </a:r>
            <a:r>
              <a:rPr lang="en-US" sz="2400" dirty="0">
                <a:latin typeface="+mn-lt"/>
                <a:ea typeface="ＭＳ Ｐゴシック" charset="0"/>
              </a:rPr>
              <a:t>explore(kid</a:t>
            </a:r>
            <a:r>
              <a:rPr lang="en-US" sz="2400" dirty="0" smtClean="0">
                <a:latin typeface="+mn-lt"/>
                <a:ea typeface="ＭＳ Ｐゴシック" charset="0"/>
              </a:rPr>
              <a:t>)</a:t>
            </a:r>
            <a:endParaRPr lang="en-US" sz="2400" dirty="0">
              <a:latin typeface="+mn-lt"/>
              <a:ea typeface="ＭＳ Ｐゴシック" charset="0"/>
            </a:endParaRPr>
          </a:p>
        </p:txBody>
      </p:sp>
      <p:pic>
        <p:nvPicPr>
          <p:cNvPr id="11" name="Picture 7" descr="Box numbered 1 is in shade of light gre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6161" y="3038770"/>
            <a:ext cx="284384" cy="43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p:cNvSpPr>
            <a:spLocks noGrp="1"/>
          </p:cNvSpPr>
          <p:nvPr>
            <p:ph idx="14"/>
          </p:nvPr>
        </p:nvSpPr>
        <p:spPr>
          <a:xfrm>
            <a:off x="457201" y="3960799"/>
            <a:ext cx="2490062" cy="330977"/>
          </a:xfrm>
        </p:spPr>
        <p:txBody>
          <a:bodyPr anchor="ctr"/>
          <a:lstStyle/>
          <a:p>
            <a:pPr marL="0" indent="0">
              <a:buNone/>
              <a:defRPr/>
            </a:pPr>
            <a:r>
              <a:rPr lang="en-US" sz="2400" dirty="0">
                <a:solidFill>
                  <a:schemeClr val="tx2"/>
                </a:solidFill>
                <a:latin typeface="+mn-lt"/>
                <a:ea typeface="ＭＳ Ｐゴシック" charset="0"/>
              </a:rPr>
              <a:t>(2) </a:t>
            </a:r>
            <a:r>
              <a:rPr lang="en-US" sz="2400" dirty="0">
                <a:latin typeface="+mn-lt"/>
                <a:ea typeface="ＭＳ Ｐゴシック" charset="0"/>
              </a:rPr>
              <a:t>explore(wall</a:t>
            </a:r>
            <a:r>
              <a:rPr lang="en-US" sz="2400" dirty="0" smtClean="0">
                <a:latin typeface="+mn-lt"/>
                <a:ea typeface="ＭＳ Ｐゴシック" charset="0"/>
              </a:rPr>
              <a:t>)</a:t>
            </a:r>
            <a:endParaRPr lang="en-US" sz="2400" dirty="0">
              <a:latin typeface="+mn-lt"/>
              <a:ea typeface="ＭＳ Ｐゴシック" charset="0"/>
            </a:endParaRPr>
          </a:p>
        </p:txBody>
      </p:sp>
      <p:pic>
        <p:nvPicPr>
          <p:cNvPr id="12" name="Picture 6" descr="Box numbered 2 is in shade of pink."/>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06161" y="3891994"/>
            <a:ext cx="258531" cy="46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p:cNvSpPr>
            <a:spLocks noGrp="1"/>
          </p:cNvSpPr>
          <p:nvPr>
            <p:ph idx="15"/>
          </p:nvPr>
        </p:nvSpPr>
        <p:spPr>
          <a:xfrm>
            <a:off x="457200" y="4810408"/>
            <a:ext cx="2787445" cy="370595"/>
          </a:xfrm>
        </p:spPr>
        <p:txBody>
          <a:bodyPr anchor="ctr"/>
          <a:lstStyle/>
          <a:p>
            <a:pPr marL="0" indent="0">
              <a:buNone/>
            </a:pPr>
            <a:r>
              <a:rPr lang="en-US" sz="2400" dirty="0">
                <a:solidFill>
                  <a:schemeClr val="tx2"/>
                </a:solidFill>
                <a:latin typeface="+mn-lt"/>
                <a:ea typeface="ＭＳ Ｐゴシック" charset="0"/>
              </a:rPr>
              <a:t>(3) </a:t>
            </a:r>
            <a:r>
              <a:rPr lang="en-US" sz="2400" dirty="0">
                <a:latin typeface="+mn-lt"/>
                <a:ea typeface="ＭＳ Ｐゴシック" charset="0"/>
              </a:rPr>
              <a:t>explore(jungle</a:t>
            </a:r>
            <a:r>
              <a:rPr lang="en-US" sz="2400" dirty="0" smtClean="0">
                <a:latin typeface="+mn-lt"/>
                <a:ea typeface="ＭＳ Ｐゴシック" charset="0"/>
              </a:rPr>
              <a:t>)</a:t>
            </a:r>
            <a:endParaRPr lang="en-US" sz="2400" dirty="0">
              <a:latin typeface="+mn-lt"/>
              <a:ea typeface="ＭＳ Ｐゴシック" charset="0"/>
            </a:endParaRPr>
          </a:p>
        </p:txBody>
      </p:sp>
      <p:pic>
        <p:nvPicPr>
          <p:cNvPr id="14" name="Picture 8" descr="Box numbered 3 is in share of orang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29245" y="4810408"/>
            <a:ext cx="258531" cy="50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omputer code has 4 lines. The lines read as follows. Line 1. right angle bracket right angle bracket right angle bracket kid equals make Picture left parenthesis double quote kind dash in dash frame period jpg double quote right parenthesis. Line 2. right angle bracket right angle bracket right angle bracket wall equals make Picture left parenthesis double quote b g frame period j p g double quote right parenthesis. Line 3. right angle bracket right angle bracket right angle bracket jungle equals make Picture left parenthesis double quote jungle period j p g double quote right parenthesis. Line 4. right angle bracket right angle bracket right angle bracket swap Back left parenthesis kid comma wall comma jungle right parenthesis."/>
          <p:cNvPicPr>
            <a:picLocks noChangeAspect="1"/>
          </p:cNvPicPr>
          <p:nvPr/>
        </p:nvPicPr>
        <p:blipFill>
          <a:blip r:embed="rId7"/>
          <a:stretch>
            <a:fillRect/>
          </a:stretch>
        </p:blipFill>
        <p:spPr>
          <a:xfrm>
            <a:off x="4129732" y="4725899"/>
            <a:ext cx="4457969" cy="1288818"/>
          </a:xfrm>
          <a:prstGeom prst="rect">
            <a:avLst/>
          </a:prstGeom>
        </p:spPr>
      </p:pic>
    </p:spTree>
    <p:extLst>
      <p:ext uri="{BB962C8B-B14F-4D97-AF65-F5344CB8AC3E}">
        <p14:creationId xmlns:p14="http://schemas.microsoft.com/office/powerpoint/2010/main" val="4594745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eaLnBrk="0" fontAlgn="base" hangingPunct="0">
              <a:spcBef>
                <a:spcPct val="20000"/>
              </a:spcBef>
              <a:spcAft>
                <a:spcPct val="0"/>
              </a:spcAft>
              <a:buClr>
                <a:srgbClr val="0BD0D9"/>
              </a:buClr>
              <a:buSzPct val="95000"/>
              <a:defRPr/>
            </a:pPr>
            <a:r>
              <a:rPr lang="en-US" sz="3200" kern="1200" dirty="0" smtClean="0">
                <a:latin typeface="Times New Roman" panose="02020603050405020304" pitchFamily="18" charset="0"/>
                <a:ea typeface="ＭＳ Ｐゴシック" charset="0"/>
              </a:rPr>
              <a:t>Playing with This Program, You Generate the Above Image. What Do You Predict Changed?</a:t>
            </a:r>
            <a:endParaRPr lang="en-US" sz="3200" kern="1200" dirty="0">
              <a:latin typeface="Times New Roman" panose="02020603050405020304" pitchFamily="18" charset="0"/>
              <a:ea typeface="ＭＳ Ｐゴシック" charset="0"/>
            </a:endParaRPr>
          </a:p>
        </p:txBody>
      </p:sp>
      <p:sp>
        <p:nvSpPr>
          <p:cNvPr id="6" name="Content Placeholder 5"/>
          <p:cNvSpPr>
            <a:spLocks noGrp="1"/>
          </p:cNvSpPr>
          <p:nvPr>
            <p:ph idx="1"/>
          </p:nvPr>
        </p:nvSpPr>
        <p:spPr>
          <a:xfrm>
            <a:off x="473720" y="1685307"/>
            <a:ext cx="4466991" cy="1317779"/>
          </a:xfrm>
        </p:spPr>
        <p:txBody>
          <a:bodyPr/>
          <a:lstStyle/>
          <a:p>
            <a:pPr marL="457200" indent="-457200">
              <a:buNone/>
              <a:defRPr/>
            </a:pPr>
            <a:r>
              <a:rPr lang="en-US" sz="2000" dirty="0">
                <a:solidFill>
                  <a:schemeClr val="tx2"/>
                </a:solidFill>
                <a:latin typeface="+mn-lt"/>
                <a:ea typeface="ＭＳ Ｐゴシック" charset="0"/>
              </a:rPr>
              <a:t>(1) </a:t>
            </a:r>
            <a:r>
              <a:rPr lang="en-US" sz="2000" dirty="0">
                <a:latin typeface="+mn-lt"/>
                <a:ea typeface="ＭＳ Ｐゴシック" charset="0"/>
              </a:rPr>
              <a:t>You made the threshold value too high so too many pixels are matching both foreground and </a:t>
            </a:r>
            <a:r>
              <a:rPr lang="en-US" sz="2000" dirty="0" smtClean="0">
                <a:latin typeface="+mn-lt"/>
                <a:ea typeface="ＭＳ Ｐゴシック" charset="0"/>
              </a:rPr>
              <a:t>background</a:t>
            </a:r>
            <a:endParaRPr lang="en-US" sz="2000" dirty="0">
              <a:latin typeface="+mn-lt"/>
              <a:ea typeface="ＭＳ Ｐゴシック" charset="0"/>
            </a:endParaRPr>
          </a:p>
        </p:txBody>
      </p:sp>
      <p:pic>
        <p:nvPicPr>
          <p:cNvPr id="9" name="Picture 7" descr="Box numbered 1 is in shade of light gre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5346" y="1998063"/>
            <a:ext cx="388215" cy="59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p:cNvSpPr>
            <a:spLocks noGrp="1"/>
          </p:cNvSpPr>
          <p:nvPr>
            <p:ph idx="13"/>
          </p:nvPr>
        </p:nvSpPr>
        <p:spPr>
          <a:xfrm>
            <a:off x="473720" y="3129942"/>
            <a:ext cx="4466991" cy="1117594"/>
          </a:xfrm>
        </p:spPr>
        <p:txBody>
          <a:bodyPr anchor="ctr"/>
          <a:lstStyle/>
          <a:p>
            <a:pPr marL="398463" indent="-398463">
              <a:buNone/>
              <a:defRPr/>
            </a:pPr>
            <a:r>
              <a:rPr lang="en-US" sz="2000" dirty="0">
                <a:solidFill>
                  <a:schemeClr val="tx2"/>
                </a:solidFill>
                <a:latin typeface="+mn-lt"/>
                <a:ea typeface="ＭＳ Ｐゴシック" charset="0"/>
              </a:rPr>
              <a:t>(2) </a:t>
            </a:r>
            <a:r>
              <a:rPr lang="en-US" sz="2000" dirty="0">
                <a:latin typeface="+mn-lt"/>
                <a:ea typeface="ＭＳ Ｐゴシック" charset="0"/>
              </a:rPr>
              <a:t>You made the threshold value too small so too few pixels are matching between the foreground and the background</a:t>
            </a:r>
            <a:r>
              <a:rPr lang="en-US" sz="2000" dirty="0" smtClean="0">
                <a:latin typeface="+mn-lt"/>
                <a:ea typeface="ＭＳ Ｐゴシック" charset="0"/>
              </a:rPr>
              <a:t>.</a:t>
            </a:r>
            <a:endParaRPr lang="en-US" sz="2000" dirty="0">
              <a:latin typeface="+mn-lt"/>
              <a:ea typeface="ＭＳ Ｐゴシック" charset="0"/>
            </a:endParaRPr>
          </a:p>
        </p:txBody>
      </p:sp>
      <p:pic>
        <p:nvPicPr>
          <p:cNvPr id="10" name="Picture 6" descr="Box numbered 2 is in shade of pink."/>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8359" y="3280953"/>
            <a:ext cx="358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12"/>
          <p:cNvSpPr>
            <a:spLocks noGrp="1"/>
          </p:cNvSpPr>
          <p:nvPr>
            <p:ph idx="14"/>
          </p:nvPr>
        </p:nvSpPr>
        <p:spPr>
          <a:xfrm>
            <a:off x="473721" y="4470239"/>
            <a:ext cx="4466990" cy="558961"/>
          </a:xfrm>
        </p:spPr>
        <p:txBody>
          <a:bodyPr anchor="ctr"/>
          <a:lstStyle/>
          <a:p>
            <a:pPr marL="457200" indent="-457200">
              <a:buNone/>
              <a:defRPr/>
            </a:pPr>
            <a:r>
              <a:rPr lang="en-US" sz="2000" dirty="0">
                <a:solidFill>
                  <a:schemeClr val="tx2"/>
                </a:solidFill>
                <a:latin typeface="+mn-lt"/>
                <a:ea typeface="ＭＳ Ｐゴシック" charset="0"/>
              </a:rPr>
              <a:t>(3) </a:t>
            </a:r>
            <a:r>
              <a:rPr lang="en-US" sz="2000" dirty="0">
                <a:latin typeface="+mn-lt"/>
                <a:ea typeface="ＭＳ Ｐゴシック" charset="0"/>
              </a:rPr>
              <a:t>You changed the </a:t>
            </a:r>
            <a:r>
              <a:rPr lang="en-US" sz="2000" dirty="0" smtClean="0">
                <a:latin typeface="+mn-lt"/>
                <a:ea typeface="ＭＳ Ｐゴシック" charset="0"/>
              </a:rPr>
              <a:t>I</a:t>
            </a:r>
            <a:r>
              <a:rPr lang="en-US" sz="100" dirty="0" smtClean="0">
                <a:latin typeface="+mn-lt"/>
                <a:ea typeface="ＭＳ Ｐゴシック" charset="0"/>
              </a:rPr>
              <a:t> </a:t>
            </a:r>
            <a:r>
              <a:rPr lang="en-US" sz="2000" dirty="0" smtClean="0">
                <a:latin typeface="+mn-lt"/>
                <a:ea typeface="ＭＳ Ｐゴシック" charset="0"/>
              </a:rPr>
              <a:t>F </a:t>
            </a:r>
            <a:r>
              <a:rPr lang="en-US" sz="2000" dirty="0">
                <a:latin typeface="+mn-lt"/>
                <a:ea typeface="ＭＳ Ｐゴシック" charset="0"/>
              </a:rPr>
              <a:t>so that you inverted the </a:t>
            </a:r>
            <a:r>
              <a:rPr lang="en-US" sz="2000" dirty="0" smtClean="0">
                <a:latin typeface="+mn-lt"/>
                <a:ea typeface="ＭＳ Ｐゴシック" charset="0"/>
              </a:rPr>
              <a:t>swap</a:t>
            </a:r>
            <a:endParaRPr lang="en-US" sz="2000" dirty="0">
              <a:latin typeface="+mn-lt"/>
              <a:ea typeface="ＭＳ Ｐゴシック" charset="0"/>
            </a:endParaRPr>
          </a:p>
        </p:txBody>
      </p:sp>
      <p:pic>
        <p:nvPicPr>
          <p:cNvPr id="11" name="Picture 8" descr="Box numbered 3 is in share of orang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10551" y="4381554"/>
            <a:ext cx="334389" cy="64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13"/>
          <p:cNvSpPr>
            <a:spLocks noGrp="1"/>
          </p:cNvSpPr>
          <p:nvPr>
            <p:ph idx="15"/>
          </p:nvPr>
        </p:nvSpPr>
        <p:spPr>
          <a:xfrm>
            <a:off x="457201" y="5281953"/>
            <a:ext cx="4483510" cy="944178"/>
          </a:xfrm>
        </p:spPr>
        <p:txBody>
          <a:bodyPr anchor="ctr"/>
          <a:lstStyle/>
          <a:p>
            <a:pPr marL="457200" indent="-457200">
              <a:buNone/>
            </a:pPr>
            <a:r>
              <a:rPr lang="en-US" sz="2000" dirty="0">
                <a:solidFill>
                  <a:schemeClr val="tx2"/>
                </a:solidFill>
                <a:latin typeface="+mn-lt"/>
                <a:ea typeface="ＭＳ Ｐゴシック" charset="0"/>
              </a:rPr>
              <a:t>(4) </a:t>
            </a:r>
            <a:r>
              <a:rPr lang="en-US" sz="2000" dirty="0">
                <a:latin typeface="+mn-lt"/>
                <a:ea typeface="ＭＳ Ｐゴシック" charset="0"/>
              </a:rPr>
              <a:t>The jungle color is too close to the wall color. The moon would have worked better</a:t>
            </a:r>
            <a:r>
              <a:rPr lang="en-US" sz="2000" dirty="0" smtClean="0">
                <a:latin typeface="+mn-lt"/>
                <a:ea typeface="ＭＳ Ｐゴシック" charset="0"/>
              </a:rPr>
              <a:t>.</a:t>
            </a:r>
            <a:endParaRPr lang="en-US" sz="2000" dirty="0">
              <a:latin typeface="+mn-lt"/>
              <a:ea typeface="ＭＳ Ｐゴシック" charset="0"/>
            </a:endParaRPr>
          </a:p>
        </p:txBody>
      </p:sp>
      <p:pic>
        <p:nvPicPr>
          <p:cNvPr id="12" name="Picture 9" descr="Box numbered 4 is in shade of dark green."/>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25346" y="5446861"/>
            <a:ext cx="331788"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descr="A photo of a jungle flashed with colors green, yellow, and orange is placed next to a brown wall."/>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98196" y="1818151"/>
            <a:ext cx="2163329" cy="1462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9925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kern="1200" dirty="0">
                <a:latin typeface="Times New Roman" panose="02020603050405020304" pitchFamily="18" charset="0"/>
                <a:ea typeface="+mj-ea"/>
                <a:cs typeface="+mj-cs"/>
              </a:rPr>
              <a:t>Putting a Dog on the Moon</a:t>
            </a:r>
          </a:p>
        </p:txBody>
      </p:sp>
      <p:sp>
        <p:nvSpPr>
          <p:cNvPr id="3" name="Text Placeholder 2"/>
          <p:cNvSpPr>
            <a:spLocks noGrp="1"/>
          </p:cNvSpPr>
          <p:nvPr>
            <p:ph type="body" idx="1"/>
          </p:nvPr>
        </p:nvSpPr>
        <p:spPr>
          <a:xfrm>
            <a:off x="457200" y="1600200"/>
            <a:ext cx="8229600" cy="907473"/>
          </a:xfrm>
        </p:spPr>
        <p:txBody>
          <a:bodyPr/>
          <a:lstStyle/>
          <a:p>
            <a:pPr marL="0" indent="0">
              <a:buNone/>
            </a:pPr>
            <a:r>
              <a:rPr lang="en-US" sz="2400" b="1" dirty="0" smtClean="0">
                <a:latin typeface="+mn-lt"/>
              </a:rPr>
              <a:t>Figure 5.13</a:t>
            </a:r>
            <a:r>
              <a:rPr lang="en-US" sz="2400" dirty="0" smtClean="0">
                <a:latin typeface="+mn-lt"/>
              </a:rPr>
              <a:t> A </a:t>
            </a:r>
            <a:r>
              <a:rPr lang="en-US" sz="2400" dirty="0">
                <a:latin typeface="+mn-lt"/>
              </a:rPr>
              <a:t>dog sitting on a chair (</a:t>
            </a:r>
            <a:r>
              <a:rPr lang="en-US" sz="2400" b="1" dirty="0">
                <a:latin typeface="+mn-lt"/>
              </a:rPr>
              <a:t>left</a:t>
            </a:r>
            <a:r>
              <a:rPr lang="en-US" sz="2400" dirty="0">
                <a:latin typeface="+mn-lt"/>
              </a:rPr>
              <a:t>) and a chair without the dog (</a:t>
            </a:r>
            <a:r>
              <a:rPr lang="en-US" sz="2400" b="1" dirty="0">
                <a:latin typeface="+mn-lt"/>
              </a:rPr>
              <a:t>right</a:t>
            </a:r>
            <a:r>
              <a:rPr lang="en-US" sz="2400" dirty="0">
                <a:latin typeface="+mn-lt"/>
              </a:rPr>
              <a:t>).</a:t>
            </a:r>
          </a:p>
        </p:txBody>
      </p:sp>
      <p:pic>
        <p:nvPicPr>
          <p:cNvPr id="4" name="Picture 4" descr="Two photos. Photo 1 shows a dog sitting on a chair in the foreground. Photo 2 shows the background with the chair alone."/>
          <p:cNvPicPr>
            <a:picLocks noChangeAspect="1"/>
          </p:cNvPicPr>
          <p:nvPr/>
        </p:nvPicPr>
        <p:blipFill rotWithShape="1">
          <a:blip r:embed="rId2">
            <a:extLst>
              <a:ext uri="{28A0092B-C50C-407E-A947-70E740481C1C}">
                <a14:useLocalDpi xmlns:a14="http://schemas.microsoft.com/office/drawing/2010/main" val="0"/>
              </a:ext>
            </a:extLst>
          </a:blip>
          <a:srcRect b="17172"/>
          <a:stretch/>
        </p:blipFill>
        <p:spPr bwMode="auto">
          <a:xfrm>
            <a:off x="848591" y="2795223"/>
            <a:ext cx="7446818" cy="284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6341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latin typeface="Times New Roman" panose="02020603050405020304" pitchFamily="18" charset="0"/>
              </a:rPr>
              <a:t>With Different Thresholds</a:t>
            </a:r>
          </a:p>
        </p:txBody>
      </p:sp>
      <p:sp>
        <p:nvSpPr>
          <p:cNvPr id="6" name="Text Placeholder 5"/>
          <p:cNvSpPr>
            <a:spLocks noGrp="1"/>
          </p:cNvSpPr>
          <p:nvPr>
            <p:ph type="body" idx="1"/>
          </p:nvPr>
        </p:nvSpPr>
        <p:spPr>
          <a:xfrm>
            <a:off x="457200" y="1600201"/>
            <a:ext cx="8229600" cy="824346"/>
          </a:xfrm>
        </p:spPr>
        <p:txBody>
          <a:bodyPr/>
          <a:lstStyle/>
          <a:p>
            <a:pPr marL="0" indent="0">
              <a:buNone/>
            </a:pPr>
            <a:r>
              <a:rPr lang="en-US" sz="2400" b="1" dirty="0" smtClean="0">
                <a:latin typeface="+mn-lt"/>
              </a:rPr>
              <a:t>Figure 5.14</a:t>
            </a:r>
            <a:r>
              <a:rPr lang="en-US" sz="2400" dirty="0" smtClean="0">
                <a:latin typeface="+mn-lt"/>
              </a:rPr>
              <a:t> Putting </a:t>
            </a:r>
            <a:r>
              <a:rPr lang="en-US" sz="2400" dirty="0">
                <a:latin typeface="+mn-lt"/>
              </a:rPr>
              <a:t>the dog on the moon, with a threshold of 20 (</a:t>
            </a:r>
            <a:r>
              <a:rPr lang="en-US" sz="2400" b="1" dirty="0">
                <a:latin typeface="+mn-lt"/>
              </a:rPr>
              <a:t>left</a:t>
            </a:r>
            <a:r>
              <a:rPr lang="en-US" sz="2400" dirty="0">
                <a:latin typeface="+mn-lt"/>
              </a:rPr>
              <a:t>) and 50 (</a:t>
            </a:r>
            <a:r>
              <a:rPr lang="en-US" sz="2400" b="1" dirty="0">
                <a:latin typeface="+mn-lt"/>
              </a:rPr>
              <a:t>right</a:t>
            </a:r>
            <a:r>
              <a:rPr lang="en-US" sz="2400" dirty="0">
                <a:latin typeface="+mn-lt"/>
              </a:rPr>
              <a:t>).</a:t>
            </a:r>
          </a:p>
        </p:txBody>
      </p:sp>
      <p:pic>
        <p:nvPicPr>
          <p:cNvPr id="5" name="Picture 2" descr="Two edited photos. Photo 1 shows a dog sitting on the ground with the surface of the moon in the background, with a threshold of 20. Photo 2 shows a dog sitting on the ground with the surface of the moon in the background, with a threshold of 50."/>
          <p:cNvPicPr>
            <a:picLocks noChangeAspect="1"/>
          </p:cNvPicPr>
          <p:nvPr/>
        </p:nvPicPr>
        <p:blipFill rotWithShape="1">
          <a:blip r:embed="rId2">
            <a:extLst>
              <a:ext uri="{28A0092B-C50C-407E-A947-70E740481C1C}">
                <a14:useLocalDpi xmlns:a14="http://schemas.microsoft.com/office/drawing/2010/main" val="0"/>
              </a:ext>
            </a:extLst>
          </a:blip>
          <a:srcRect l="1499" t="2485" b="17166"/>
          <a:stretch/>
        </p:blipFill>
        <p:spPr bwMode="auto">
          <a:xfrm>
            <a:off x="1360382" y="2625212"/>
            <a:ext cx="6209355" cy="225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omputer code has 4 lines. The lines read as follows. Line 1. right angle bracket right angle bracket right angle bracket dog equals make Picture left parenthesis double quote dog dash b g period jpg double quote right parenthesis. Line 2. right angle bracket right angle bracket right angle bracket b g equals make Picture left parenthesis double quote no dog dash b g period Jpg double quote right parenthesis. Line 3. right angle bracket right angle bracket right angle bracket swap Back left parenthesis dog comma b g comma moon right parenthesis. Line 4. right angle bracket right angle bracket right angle bracket explore left parenthesis dog right parenthesis."/>
          <p:cNvPicPr>
            <a:picLocks noChangeAspect="1"/>
          </p:cNvPicPr>
          <p:nvPr/>
        </p:nvPicPr>
        <p:blipFill rotWithShape="1">
          <a:blip r:embed="rId3"/>
          <a:srcRect t="5505" b="9298"/>
          <a:stretch/>
        </p:blipFill>
        <p:spPr>
          <a:xfrm>
            <a:off x="457199" y="5147187"/>
            <a:ext cx="4007860" cy="1002890"/>
          </a:xfrm>
          <a:prstGeom prst="rect">
            <a:avLst/>
          </a:prstGeom>
        </p:spPr>
      </p:pic>
    </p:spTree>
    <p:extLst>
      <p:ext uri="{BB962C8B-B14F-4D97-AF65-F5344CB8AC3E}">
        <p14:creationId xmlns:p14="http://schemas.microsoft.com/office/powerpoint/2010/main" val="5875195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Another Way: Chromakey</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1"/>
            <a:ext cx="4321277" cy="4608924"/>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Have a background of a </a:t>
            </a:r>
            <a:r>
              <a:rPr lang="en-US" altLang="en-US" sz="2000" b="1" kern="1200" dirty="0">
                <a:solidFill>
                  <a:srgbClr val="000000"/>
                </a:solidFill>
                <a:latin typeface="Arial (Body)"/>
                <a:ea typeface="ＭＳ Ｐゴシック" charset="-128"/>
              </a:rPr>
              <a:t>known</a:t>
            </a:r>
            <a:r>
              <a:rPr lang="en-US" altLang="en-US" sz="2000" kern="1200" dirty="0">
                <a:solidFill>
                  <a:srgbClr val="000000"/>
                </a:solidFill>
                <a:latin typeface="Arial (Body)"/>
                <a:ea typeface="ＭＳ Ｐゴシック" charset="-128"/>
              </a:rPr>
              <a:t> color</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Some color that </a:t>
            </a:r>
            <a:r>
              <a:rPr lang="en-US" altLang="en-US" sz="2000" kern="1200" dirty="0" smtClean="0">
                <a:solidFill>
                  <a:srgbClr val="000000"/>
                </a:solidFill>
                <a:latin typeface="Arial (Body)"/>
                <a:ea typeface="ＭＳ Ｐゴシック" charset="-128"/>
                <a:cs typeface="+mn-cs"/>
              </a:rPr>
              <a:t>won</a:t>
            </a:r>
            <a:r>
              <a:rPr lang="fr-FR" altLang="ja-JP" sz="2000" kern="1200" dirty="0" smtClean="0">
                <a:solidFill>
                  <a:srgbClr val="000000"/>
                </a:solidFill>
                <a:latin typeface="Arial (Body)"/>
                <a:ea typeface="ＭＳ Ｐゴシック" charset="-128"/>
                <a:cs typeface="+mn-cs"/>
              </a:rPr>
              <a:t>’</a:t>
            </a:r>
            <a:r>
              <a:rPr lang="en-US" altLang="ja-JP" sz="2000" kern="1200" dirty="0" smtClean="0">
                <a:solidFill>
                  <a:srgbClr val="000000"/>
                </a:solidFill>
                <a:latin typeface="Arial (Body)"/>
                <a:ea typeface="ＭＳ Ｐゴシック" charset="-128"/>
                <a:cs typeface="+mn-cs"/>
              </a:rPr>
              <a:t>t </a:t>
            </a:r>
            <a:r>
              <a:rPr lang="en-US" altLang="ja-JP" sz="2000" kern="1200" dirty="0">
                <a:solidFill>
                  <a:srgbClr val="000000"/>
                </a:solidFill>
                <a:latin typeface="Arial (Body)"/>
                <a:ea typeface="ＭＳ Ｐゴシック" charset="-128"/>
                <a:cs typeface="+mn-cs"/>
              </a:rPr>
              <a:t>be on the person you want to </a:t>
            </a:r>
            <a:r>
              <a:rPr lang="en-US" altLang="ja-JP" sz="2000" b="1" kern="1200" dirty="0">
                <a:solidFill>
                  <a:srgbClr val="000000"/>
                </a:solidFill>
                <a:latin typeface="Arial (Body)"/>
                <a:ea typeface="ＭＳ Ｐゴシック" charset="-128"/>
                <a:cs typeface="+mn-cs"/>
              </a:rPr>
              <a:t>mask</a:t>
            </a:r>
            <a:r>
              <a:rPr lang="en-US" altLang="ja-JP" sz="2000" kern="1200" dirty="0">
                <a:solidFill>
                  <a:srgbClr val="000000"/>
                </a:solidFill>
                <a:latin typeface="Arial (Body)"/>
                <a:ea typeface="ＭＳ Ｐゴシック" charset="-128"/>
                <a:cs typeface="+mn-cs"/>
              </a:rPr>
              <a:t> out</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Pure green or pure blue is most often used</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I used my </a:t>
            </a:r>
            <a:r>
              <a:rPr lang="en-US" altLang="en-US" sz="2000" kern="1200" dirty="0" smtClean="0">
                <a:solidFill>
                  <a:srgbClr val="000000"/>
                </a:solidFill>
                <a:latin typeface="Arial (Body)"/>
                <a:ea typeface="ＭＳ Ｐゴシック" charset="-128"/>
                <a:cs typeface="+mn-cs"/>
              </a:rPr>
              <a:t>son</a:t>
            </a:r>
            <a:r>
              <a:rPr lang="fr-FR" altLang="ja-JP" sz="2000" kern="1200" dirty="0" smtClean="0">
                <a:solidFill>
                  <a:srgbClr val="000000"/>
                </a:solidFill>
                <a:latin typeface="Arial (Body)"/>
                <a:ea typeface="ＭＳ Ｐゴシック" charset="-128"/>
                <a:cs typeface="+mn-cs"/>
              </a:rPr>
              <a:t>’</a:t>
            </a:r>
            <a:r>
              <a:rPr lang="en-US" altLang="ja-JP" sz="2000" kern="1200" dirty="0" smtClean="0">
                <a:solidFill>
                  <a:srgbClr val="000000"/>
                </a:solidFill>
                <a:latin typeface="Arial (Body)"/>
                <a:ea typeface="ＭＳ Ｐゴシック" charset="-128"/>
                <a:cs typeface="+mn-cs"/>
              </a:rPr>
              <a:t>s </a:t>
            </a:r>
            <a:r>
              <a:rPr lang="en-US" altLang="ja-JP" sz="2000" kern="1200" dirty="0">
                <a:solidFill>
                  <a:srgbClr val="000000"/>
                </a:solidFill>
                <a:latin typeface="Arial (Body)"/>
                <a:ea typeface="ＭＳ Ｐゴシック" charset="-128"/>
                <a:cs typeface="+mn-cs"/>
              </a:rPr>
              <a:t>blue bedsheet</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This is how the weather people seem to be in front of a </a:t>
            </a:r>
            <a:r>
              <a:rPr lang="en-US" altLang="en-US" sz="2000" kern="1200" dirty="0" smtClean="0">
                <a:solidFill>
                  <a:srgbClr val="000000"/>
                </a:solidFill>
                <a:latin typeface="Arial (Body)"/>
                <a:ea typeface="ＭＳ Ｐゴシック" charset="-128"/>
              </a:rPr>
              <a:t>map—they</a:t>
            </a:r>
            <a:r>
              <a:rPr lang="fr-FR" altLang="ja-JP" sz="2000" kern="1200" dirty="0" smtClean="0">
                <a:solidFill>
                  <a:srgbClr val="000000"/>
                </a:solidFill>
                <a:latin typeface="Arial (Body)"/>
                <a:ea typeface="ＭＳ Ｐゴシック" charset="-128"/>
              </a:rPr>
              <a:t>’</a:t>
            </a:r>
            <a:r>
              <a:rPr lang="en-US" altLang="ja-JP" sz="2000" kern="1200" dirty="0" smtClean="0">
                <a:solidFill>
                  <a:srgbClr val="000000"/>
                </a:solidFill>
                <a:latin typeface="Arial (Body)"/>
                <a:ea typeface="ＭＳ Ｐゴシック" charset="-128"/>
              </a:rPr>
              <a:t>re </a:t>
            </a:r>
            <a:r>
              <a:rPr lang="en-US" altLang="ja-JP" sz="2000" kern="1200" dirty="0">
                <a:solidFill>
                  <a:srgbClr val="000000"/>
                </a:solidFill>
                <a:latin typeface="Arial (Body)"/>
                <a:ea typeface="ＭＳ Ｐゴシック" charset="-128"/>
              </a:rPr>
              <a:t>actually in front of a blue sheet.</a:t>
            </a:r>
            <a:endParaRPr lang="en-US" altLang="en-US" sz="2000" kern="1200" dirty="0">
              <a:solidFill>
                <a:srgbClr val="000000"/>
              </a:solidFill>
              <a:latin typeface="Arial (Body)"/>
              <a:ea typeface="ＭＳ Ｐゴシック" charset="-128"/>
            </a:endParaRPr>
          </a:p>
        </p:txBody>
      </p:sp>
      <p:pic>
        <p:nvPicPr>
          <p:cNvPr id="6" name="Picture 6" descr="A photo shows a blue Chroma key in the background with a man sitting in the fore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1529" y="1790227"/>
            <a:ext cx="3554954" cy="262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22905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Chromakey Recipe</a:t>
            </a:r>
            <a:endParaRPr lang="en-US" kern="1200" dirty="0">
              <a:latin typeface="Times New Roman" panose="02020603050405020304" pitchFamily="18" charset="0"/>
              <a:ea typeface="+mj-ea"/>
              <a:cs typeface="+mj-cs"/>
            </a:endParaRPr>
          </a:p>
        </p:txBody>
      </p:sp>
      <p:pic>
        <p:nvPicPr>
          <p:cNvPr id="4" name="Picture 3" descr="Computer code has 8 lines. The lines read as follows. Line 1. d e f Chroma key Blue left parenthesis source comma b g right parenthesis colon. Line 2, indented once. for p x in get Pixels left parenthesis source right parenthesis colon. Line 3, indented twice. x equals get X left parenthesis p x right parenthesis. Line 4, indented twice. y equals get Y left parenthesis p x right parenthesis. Line 5, indented twice. if left parenthesis get Red left parenthesis p x right parenthesis plus get Green left parenthesis p x right parenthesis less than sign get Blue left parenthesis p x right parenthesis right parenthesis colon. Line 6, indented 3 times. b g p x equals get Pixel left parenthesis b g comma x comma y right parenthesis. Line 7, indented 3 times. b g c o l equals get Color left parenthesis b g p x right parenthesis. Line 8, indented 3 times. set Color left parenthesis p x comma b g c o l right parenthesis."/>
          <p:cNvPicPr>
            <a:picLocks noChangeAspect="1"/>
          </p:cNvPicPr>
          <p:nvPr/>
        </p:nvPicPr>
        <p:blipFill>
          <a:blip r:embed="rId2"/>
          <a:stretch>
            <a:fillRect/>
          </a:stretch>
        </p:blipFill>
        <p:spPr>
          <a:xfrm>
            <a:off x="484910" y="1704112"/>
            <a:ext cx="5267401" cy="2670279"/>
          </a:xfrm>
          <a:prstGeom prst="rect">
            <a:avLst/>
          </a:prstGeom>
        </p:spPr>
      </p:pic>
    </p:spTree>
    <p:extLst>
      <p:ext uri="{BB962C8B-B14F-4D97-AF65-F5344CB8AC3E}">
        <p14:creationId xmlns:p14="http://schemas.microsoft.com/office/powerpoint/2010/main" val="3985073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07856"/>
          </a:xfrm>
        </p:spPr>
        <p:txBody>
          <a:bodyPr wrap="square" tIns="91425">
            <a:spAutoFit/>
          </a:bodyPr>
          <a:lstStyle/>
          <a:p>
            <a:pPr lvl="0" eaLnBrk="0" fontAlgn="base" hangingPunct="0">
              <a:spcBef>
                <a:spcPct val="0"/>
              </a:spcBef>
              <a:spcAft>
                <a:spcPct val="0"/>
              </a:spcAft>
              <a:buClrTx/>
              <a:defRPr/>
            </a:pPr>
            <a:r>
              <a:rPr lang="en-US" kern="1200" dirty="0">
                <a:latin typeface="Times New Roman" panose="02020603050405020304" pitchFamily="18" charset="0"/>
                <a:ea typeface="+mj-ea"/>
                <a:cs typeface="+mj-cs"/>
              </a:rPr>
              <a:t>Trying </a:t>
            </a:r>
            <a:r>
              <a:rPr lang="en-US" sz="800" kern="1200" dirty="0">
                <a:solidFill>
                  <a:schemeClr val="bg1"/>
                </a:solidFill>
                <a:latin typeface="Times New Roman" panose="02020603050405020304" pitchFamily="18" charset="0"/>
                <a:ea typeface="+mj-ea"/>
                <a:cs typeface="+mj-cs"/>
              </a:rPr>
              <a:t>distance left parenthesis right parenthesis</a:t>
            </a:r>
          </a:p>
        </p:txBody>
      </p:sp>
      <p:graphicFrame>
        <p:nvGraphicFramePr>
          <p:cNvPr id="3" name="Object 2"/>
          <p:cNvGraphicFramePr>
            <a:graphicFrameLocks noChangeAspect="1"/>
          </p:cNvGraphicFramePr>
          <p:nvPr>
            <p:extLst>
              <p:ext uri="{D42A27DB-BD31-4B8C-83A1-F6EECF244321}">
                <p14:modId xmlns:p14="http://schemas.microsoft.com/office/powerpoint/2010/main" val="918277156"/>
              </p:ext>
            </p:extLst>
          </p:nvPr>
        </p:nvGraphicFramePr>
        <p:xfrm>
          <a:off x="1829527" y="376541"/>
          <a:ext cx="1920435" cy="579755"/>
        </p:xfrm>
        <a:graphic>
          <a:graphicData uri="http://schemas.openxmlformats.org/presentationml/2006/ole">
            <mc:AlternateContent xmlns:mc="http://schemas.openxmlformats.org/markup-compatibility/2006">
              <mc:Choice xmlns:v="urn:schemas-microsoft-com:vml" Requires="v">
                <p:oleObj spid="_x0000_s2559" name="Equation" r:id="rId3" imgW="672840" imgH="203040" progId="Equation.DSMT4">
                  <p:embed/>
                </p:oleObj>
              </mc:Choice>
              <mc:Fallback>
                <p:oleObj name="Equation" r:id="rId3" imgW="672840" imgH="203040" progId="Equation.DSMT4">
                  <p:embed/>
                  <p:pic>
                    <p:nvPicPr>
                      <p:cNvPr id="0" name=""/>
                      <p:cNvPicPr/>
                      <p:nvPr/>
                    </p:nvPicPr>
                    <p:blipFill>
                      <a:blip r:embed="rId4"/>
                      <a:stretch>
                        <a:fillRect/>
                      </a:stretch>
                    </p:blipFill>
                    <p:spPr>
                      <a:xfrm>
                        <a:off x="1829527" y="376541"/>
                        <a:ext cx="1920435" cy="579755"/>
                      </a:xfrm>
                      <a:prstGeom prst="rect">
                        <a:avLst/>
                      </a:prstGeom>
                    </p:spPr>
                  </p:pic>
                </p:oleObj>
              </mc:Fallback>
            </mc:AlternateContent>
          </a:graphicData>
        </a:graphic>
      </p:graphicFrame>
      <p:pic>
        <p:nvPicPr>
          <p:cNvPr id="4" name="Picture 3" descr="Computer code has 11 lines. The lines read as follows. Line 1. right angle bracket right angle bracket right angle bracket print red. The corresponding output reads, color r equals 255, g equals 0, b equals o. Line 2. right angle bracket right angle bracket right angle bracket print magenta. The corresponding output reads, color r equals 255, g equals 0, b equals 255. Line 3. right angle bracket right angle bracket right angle bracket print pink. The corresponding output reads, color r equals 255, g equals 175, b equals 175. Line 4. right angle bracket right angle bracket right angle bracket print black. The corresponding output reads, color r equals o, g equals 0, b equals 0. Line 5. right angle bracket right angle bracket right angle bracket print white. The corresponding output reads, color r equals 255, g equals 255, b equals 255. Line 6. right angle bracket right angle bracket right angle bracket print distance left parenthesis white comma black right parenthesis. The corresponding output reads, 441 period 6729559300637. Line 7. right angle bracket right angle bracket right angle bracket print distance left parenthesis white comma pink right parenthesis. The corresponding output reads, 113 period 13708498984761. Line 8. right angle bracket right angle bracket right angle bracket print distance left parenthesis black comma pink right parenthesis. The corresponding output reads, 355 period 3519382246282. Line 9. right angle bracket right angle bracket right angle bracket print distance left parenthesis magenta comma pink right parenthesis. The corresponding output reads, 192 period 41881404893857. Line 10, right angle bracket right angle bracket right angle bracket print distance left parenthesis red comma magenta right parenthesis. The corresponding output reads, 255 period o. Line 11. right angle bracket right angle bracket right angle bracket print distance left parenthesis red comma pink right parenthesis. The corresponding output reads, 247 period 4873734152916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83358" y="1507067"/>
            <a:ext cx="3177284" cy="454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9334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Example Results</a:t>
            </a:r>
            <a:endParaRPr lang="en-US" kern="1200" dirty="0">
              <a:latin typeface="Times New Roman" panose="02020603050405020304" pitchFamily="18" charset="0"/>
              <a:ea typeface="+mj-ea"/>
              <a:cs typeface="+mj-cs"/>
            </a:endParaRPr>
          </a:p>
        </p:txBody>
      </p:sp>
      <p:pic>
        <p:nvPicPr>
          <p:cNvPr id="6" name="Picture 3" descr="A photo shows the surface of the moon in the background and a man sitting in the fore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364" y="1900750"/>
            <a:ext cx="3463636" cy="260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photo shows a farm in the background and a man sitting in the fore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175" y="1877698"/>
            <a:ext cx="3455765" cy="260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9863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Just Trying the Obvious Thing for Red</a:t>
            </a:r>
          </a:p>
        </p:txBody>
      </p:sp>
      <p:pic>
        <p:nvPicPr>
          <p:cNvPr id="5" name="Picture 4" descr="Computer code has 6 lines. The lines read as follows. Line 1. d e f Chroma key 2 left parenthesis source comma b g right parenthesis. Line 2, indented once. dash source should have something in front of red comma b g is the new background. Line 3, indented once. for p in get pixels left parenthesis source right parenthesis colon. Line 4, indented twice. if get Red left parenthesis p right parenthesis right angle bracket left parenthesis get Green left parenthesis p right parenthesis plus get Blue left parenthesis p right parenthesis right parenthesis colon. Line 5, indented twice. dash Then comma grab the color at the same spot from the new back ground. Line 6, indented 3 times. set Color left parenthesis p comma get Color left parenthesis get Pixel left parenthesis b g comma get X left parenthesis p right parenthesis comma get Y left parenthesis p right parenthesis right parenthesis right parenthesis right parenthesis."/>
          <p:cNvPicPr>
            <a:picLocks noChangeAspect="1"/>
          </p:cNvPicPr>
          <p:nvPr/>
        </p:nvPicPr>
        <p:blipFill>
          <a:blip r:embed="rId2"/>
          <a:stretch>
            <a:fillRect/>
          </a:stretch>
        </p:blipFill>
        <p:spPr>
          <a:xfrm>
            <a:off x="570966" y="1599018"/>
            <a:ext cx="6645216" cy="1737511"/>
          </a:xfrm>
          <a:prstGeom prst="rect">
            <a:avLst/>
          </a:prstGeom>
        </p:spPr>
      </p:pic>
      <p:pic>
        <p:nvPicPr>
          <p:cNvPr id="6" name="Picture 5" descr="A photo displays a man in front of a red background without the flash 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5479" y="3622898"/>
            <a:ext cx="3337686" cy="2503265"/>
          </a:xfrm>
          <a:prstGeom prst="rect">
            <a:avLst/>
          </a:prstGeom>
          <a:noFill/>
          <a:ln>
            <a:noFill/>
          </a:ln>
        </p:spPr>
      </p:pic>
      <p:pic>
        <p:nvPicPr>
          <p:cNvPr id="7" name="Picture 7" descr="A photo displays a man in front of a red background with the flash 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707715" y="3622898"/>
            <a:ext cx="3337686" cy="2503265"/>
          </a:xfrm>
          <a:prstGeom prst="rect">
            <a:avLst/>
          </a:prstGeom>
          <a:noFill/>
        </p:spPr>
      </p:pic>
    </p:spTree>
    <p:extLst>
      <p:ext uri="{BB962C8B-B14F-4D97-AF65-F5344CB8AC3E}">
        <p14:creationId xmlns:p14="http://schemas.microsoft.com/office/powerpoint/2010/main" val="38399889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Doesn't Always Work as You Expect</a:t>
            </a:r>
            <a:endParaRPr lang="en-US" altLang="en-US" kern="1200" dirty="0">
              <a:latin typeface="Times New Roman" panose="02020603050405020304" pitchFamily="18" charset="0"/>
              <a:ea typeface="ＭＳ Ｐゴシック" charset="-128"/>
            </a:endParaRPr>
          </a:p>
        </p:txBody>
      </p:sp>
      <p:pic>
        <p:nvPicPr>
          <p:cNvPr id="5" name="Picture 6" descr="A photo uses a Chroma key program. The display shows a green farm which overlaps the face of a 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58380" y="1961336"/>
            <a:ext cx="3337686" cy="2503265"/>
          </a:xfrm>
          <a:prstGeom prst="rect">
            <a:avLst/>
          </a:prstGeom>
          <a:noFill/>
          <a:ln>
            <a:noFill/>
          </a:ln>
        </p:spPr>
      </p:pic>
      <p:pic>
        <p:nvPicPr>
          <p:cNvPr id="6" name="Picture 7" descr="A photo uses a Chroma key program. The photo shows the green farm in the background and a man in the fore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998657" y="1961336"/>
            <a:ext cx="3337686" cy="2503265"/>
          </a:xfrm>
          <a:prstGeom prst="rect">
            <a:avLst/>
          </a:prstGeom>
          <a:noFill/>
          <a:ln>
            <a:noFill/>
          </a:ln>
        </p:spPr>
      </p:pic>
    </p:spTree>
    <p:extLst>
      <p:ext uri="{BB962C8B-B14F-4D97-AF65-F5344CB8AC3E}">
        <p14:creationId xmlns:p14="http://schemas.microsoft.com/office/powerpoint/2010/main" val="31280049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kern="1200" dirty="0" smtClean="0">
                <a:latin typeface="Times New Roman" panose="02020603050405020304" pitchFamily="18" charset="0"/>
                <a:ea typeface="+mj-ea"/>
                <a:cs typeface="+mj-cs"/>
              </a:rPr>
              <a:t>Easy to do with Alice</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1"/>
            <a:ext cx="8229600" cy="833284"/>
          </a:xfrm>
        </p:spPr>
        <p:txBody>
          <a:bodyPr/>
          <a:lstStyle/>
          <a:p>
            <a:pPr marL="0" indent="0">
              <a:buNone/>
            </a:pPr>
            <a:r>
              <a:rPr lang="en-US" sz="2400" b="1" dirty="0" smtClean="0">
                <a:latin typeface="+mn-lt"/>
              </a:rPr>
              <a:t>Figure 5.19</a:t>
            </a:r>
            <a:r>
              <a:rPr lang="en-US" sz="2400" dirty="0" smtClean="0">
                <a:latin typeface="+mn-lt"/>
              </a:rPr>
              <a:t> The </a:t>
            </a:r>
            <a:r>
              <a:rPr lang="en-US" sz="2400" dirty="0">
                <a:latin typeface="+mn-lt"/>
              </a:rPr>
              <a:t>character Alice on a completely green background.</a:t>
            </a:r>
          </a:p>
        </p:txBody>
      </p:sp>
      <p:pic>
        <p:nvPicPr>
          <p:cNvPr id="5" name="Picture 3" descr="A photo shows a green background with the character, Alice in the foreground."/>
          <p:cNvPicPr>
            <a:picLocks noChangeAspect="1"/>
          </p:cNvPicPr>
          <p:nvPr/>
        </p:nvPicPr>
        <p:blipFill rotWithShape="1">
          <a:blip r:embed="rId2">
            <a:extLst>
              <a:ext uri="{28A0092B-C50C-407E-A947-70E740481C1C}">
                <a14:useLocalDpi xmlns:a14="http://schemas.microsoft.com/office/drawing/2010/main" val="0"/>
              </a:ext>
            </a:extLst>
          </a:blip>
          <a:srcRect l="11689" t="713" r="4301" b="11230"/>
          <a:stretch/>
        </p:blipFill>
        <p:spPr bwMode="auto">
          <a:xfrm>
            <a:off x="640618" y="2862444"/>
            <a:ext cx="3668353" cy="282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omputer code has 8 lines. The lines read as follows. Line 1. D e f Chroma key Green left parenthesis source comma b g right parenthesis colon. Line 2, indented once. for p x in get Pixels left parenthesis source right parenthesis colon. Line 3, indented twice. x equals get X left parenthesis p x right parenthesis. Line 4, indented twice. Y equals get Y left parenthesis p x right parenthesis. Line 5, indented twice. if left parenthesis get Red left parenthesis p x right parenthesis plus get Blue left parenthesis p x right parenthesis left angle bracket get Green left parenthesis p x right parenthesis right parenthesis colon. Line 6, indented 3 times. B g p x equals get Pixel left parenthesis b g comma x comma y right parenthesis. Line 7, indented 3 times. B g c o l equals get Color left parenthesis b g p x right parenthesis. Line 8, indented 3 times. Set Color left parenthesis p x comma b g c o l right parenthesis backslash end left brace s p l python right brace."/>
          <p:cNvPicPr>
            <a:picLocks noChangeAspect="1"/>
          </p:cNvPicPr>
          <p:nvPr/>
        </p:nvPicPr>
        <p:blipFill>
          <a:blip r:embed="rId3"/>
          <a:stretch>
            <a:fillRect/>
          </a:stretch>
        </p:blipFill>
        <p:spPr>
          <a:xfrm>
            <a:off x="4779766" y="3093694"/>
            <a:ext cx="3759551" cy="2365659"/>
          </a:xfrm>
          <a:prstGeom prst="rect">
            <a:avLst/>
          </a:prstGeom>
        </p:spPr>
      </p:pic>
    </p:spTree>
    <p:extLst>
      <p:ext uri="{BB962C8B-B14F-4D97-AF65-F5344CB8AC3E}">
        <p14:creationId xmlns:p14="http://schemas.microsoft.com/office/powerpoint/2010/main" val="13907363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kern="1200" dirty="0" smtClean="0">
                <a:latin typeface="Times New Roman" panose="02020603050405020304" pitchFamily="18" charset="0"/>
                <a:ea typeface="ＭＳ Ｐゴシック" charset="0"/>
              </a:rPr>
              <a:t>The Difference Between J</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P</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E</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G and P</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N</a:t>
            </a:r>
            <a:r>
              <a:rPr lang="en-US" sz="100" kern="1200" dirty="0" smtClean="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rPr>
              <a:t>G</a:t>
            </a:r>
            <a:endParaRPr lang="en-US" kern="120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4831080" cy="1000244"/>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Where did her shoes go?</a:t>
            </a:r>
          </a:p>
          <a:p>
            <a:pPr marL="741553" lvl="1" indent="-284353" eaLnBrk="0" fontAlgn="base" hangingPunct="0">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Lossy </a:t>
            </a:r>
            <a:r>
              <a:rPr lang="en-US" altLang="en-US" sz="2400" kern="1200" dirty="0" smtClean="0">
                <a:solidFill>
                  <a:srgbClr val="000000"/>
                </a:solidFill>
                <a:latin typeface="Arial (Body)"/>
                <a:ea typeface="ＭＳ Ｐゴシック" charset="-128"/>
                <a:cs typeface="+mn-cs"/>
              </a:rPr>
              <a:t>v</a:t>
            </a:r>
            <a:r>
              <a:rPr lang="en-US" altLang="en-US" sz="100" kern="1200" dirty="0" smtClean="0">
                <a:solidFill>
                  <a:schemeClr val="bg1"/>
                </a:solidFill>
                <a:latin typeface="Arial (Body)"/>
                <a:ea typeface="ＭＳ Ｐゴシック" charset="-128"/>
                <a:cs typeface="+mn-cs"/>
              </a:rPr>
              <a:t>ersu</a:t>
            </a:r>
            <a:r>
              <a:rPr lang="en-US" altLang="en-US" sz="2400" kern="1200" dirty="0" smtClean="0">
                <a:solidFill>
                  <a:srgbClr val="000000"/>
                </a:solidFill>
                <a:latin typeface="Arial (Body)"/>
                <a:ea typeface="ＭＳ Ｐゴシック" charset="-128"/>
                <a:cs typeface="+mn-cs"/>
              </a:rPr>
              <a:t>s</a:t>
            </a:r>
            <a:r>
              <a:rPr lang="en-US" altLang="en-US" sz="2400" kern="1200" dirty="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Lossless</a:t>
            </a:r>
          </a:p>
        </p:txBody>
      </p:sp>
      <p:sp>
        <p:nvSpPr>
          <p:cNvPr id="4" name="Text Placeholder 3"/>
          <p:cNvSpPr>
            <a:spLocks noGrp="1"/>
          </p:cNvSpPr>
          <p:nvPr>
            <p:ph type="body" idx="2"/>
          </p:nvPr>
        </p:nvSpPr>
        <p:spPr>
          <a:xfrm>
            <a:off x="518160" y="2849881"/>
            <a:ext cx="4465320" cy="1036320"/>
          </a:xfrm>
        </p:spPr>
        <p:txBody>
          <a:bodyPr/>
          <a:lstStyle/>
          <a:p>
            <a:pPr marL="0" lvl="1" indent="0">
              <a:spcBef>
                <a:spcPts val="1500"/>
              </a:spcBef>
              <a:buNone/>
            </a:pPr>
            <a:r>
              <a:rPr lang="en-US" altLang="en-US" sz="2400" b="1" kern="1200" dirty="0" smtClean="0">
                <a:solidFill>
                  <a:srgbClr val="000000"/>
                </a:solidFill>
                <a:latin typeface="Arial (Body)"/>
                <a:ea typeface="ＭＳ Ｐゴシック" charset="-128"/>
              </a:rPr>
              <a:t>Figure </a:t>
            </a:r>
            <a:r>
              <a:rPr lang="en-US" altLang="en-US" sz="2400" b="1" kern="1200" dirty="0">
                <a:solidFill>
                  <a:srgbClr val="000000"/>
                </a:solidFill>
                <a:latin typeface="Arial (Body)"/>
                <a:ea typeface="ＭＳ Ｐゴシック" charset="-128"/>
              </a:rPr>
              <a:t>5.20</a:t>
            </a:r>
            <a:r>
              <a:rPr lang="en-US" altLang="en-US" sz="2400" kern="1200" dirty="0">
                <a:solidFill>
                  <a:srgbClr val="000000"/>
                </a:solidFill>
                <a:latin typeface="Arial (Body)"/>
                <a:ea typeface="ＭＳ Ｐゴシック" charset="-128"/>
              </a:rPr>
              <a:t> Alice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a:t>
            </a:r>
            <a:r>
              <a:rPr lang="en-US" altLang="en-US" sz="2400" kern="1200" dirty="0">
                <a:solidFill>
                  <a:srgbClr val="000000"/>
                </a:solidFill>
                <a:latin typeface="Arial (Body)"/>
                <a:ea typeface="ＭＳ Ｐゴシック" charset="-128"/>
              </a:rPr>
              <a:t>in the jungle (top) and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N</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a:t>
            </a:r>
            <a:r>
              <a:rPr lang="en-US" altLang="en-US" sz="2400" kern="1200" dirty="0">
                <a:solidFill>
                  <a:srgbClr val="000000"/>
                </a:solidFill>
                <a:latin typeface="Arial (Body)"/>
                <a:ea typeface="ＭＳ Ｐゴシック" charset="-128"/>
              </a:rPr>
              <a:t>(bottom</a:t>
            </a:r>
            <a:r>
              <a:rPr lang="en-US" altLang="en-US" sz="2400" kern="1200" dirty="0" smtClean="0">
                <a:solidFill>
                  <a:srgbClr val="000000"/>
                </a:solidFill>
                <a:latin typeface="Arial (Body)"/>
                <a:ea typeface="ＭＳ Ｐゴシック" charset="-128"/>
              </a:rPr>
              <a:t>).</a:t>
            </a:r>
            <a:endParaRPr lang="en-US" dirty="0"/>
          </a:p>
        </p:txBody>
      </p:sp>
      <p:pic>
        <p:nvPicPr>
          <p:cNvPr id="5" name="Picture 3" descr="Two photos one below the other displaying greenery in the background with the character, Alice in the foreground. One is in J P E G format and the other in P N G format."/>
          <p:cNvPicPr>
            <a:picLocks noChangeAspect="1"/>
          </p:cNvPicPr>
          <p:nvPr/>
        </p:nvPicPr>
        <p:blipFill rotWithShape="1">
          <a:blip r:embed="rId2">
            <a:extLst>
              <a:ext uri="{28A0092B-C50C-407E-A947-70E740481C1C}">
                <a14:useLocalDpi xmlns:a14="http://schemas.microsoft.com/office/drawing/2010/main" val="0"/>
              </a:ext>
            </a:extLst>
          </a:blip>
          <a:srcRect l="19412" t="-284" b="7036"/>
          <a:stretch/>
        </p:blipFill>
        <p:spPr bwMode="auto">
          <a:xfrm>
            <a:off x="5486400" y="1719447"/>
            <a:ext cx="2892766" cy="4406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925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Drawing on Images	</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19315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Sometimes you want to draw on </a:t>
            </a:r>
            <a:r>
              <a:rPr lang="en-US" altLang="en-US" sz="2400" kern="1200" dirty="0" smtClean="0">
                <a:solidFill>
                  <a:srgbClr val="000000"/>
                </a:solidFill>
                <a:latin typeface="Arial (Body)"/>
                <a:ea typeface="ＭＳ Ｐゴシック" charset="-128"/>
              </a:rPr>
              <a:t>pictures, to </a:t>
            </a:r>
            <a:r>
              <a:rPr lang="en-US" altLang="en-US" sz="2400" kern="1200" dirty="0">
                <a:solidFill>
                  <a:srgbClr val="000000"/>
                </a:solidFill>
                <a:latin typeface="Arial (Body)"/>
                <a:ea typeface="ＭＳ Ｐゴシック" charset="-128"/>
              </a:rPr>
              <a:t>add something to the pictures.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Lines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Text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Circles and boxes.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can do that </a:t>
            </a:r>
            <a:r>
              <a:rPr lang="en-US" altLang="en-US" sz="2400" kern="1200" dirty="0" smtClean="0">
                <a:solidFill>
                  <a:srgbClr val="000000"/>
                </a:solidFill>
                <a:latin typeface="Arial (Body)"/>
                <a:ea typeface="ＭＳ Ｐゴシック" charset="-128"/>
              </a:rPr>
              <a:t>pixel </a:t>
            </a:r>
            <a:r>
              <a:rPr lang="en-US" altLang="en-US" sz="2400" kern="1200" dirty="0">
                <a:solidFill>
                  <a:srgbClr val="000000"/>
                </a:solidFill>
                <a:latin typeface="Arial (Body)"/>
                <a:ea typeface="ＭＳ Ｐゴシック" charset="-128"/>
              </a:rPr>
              <a:t>by pixel, setting black and white </a:t>
            </a:r>
            <a:r>
              <a:rPr lang="en-US" altLang="en-US" sz="2400" kern="1200" dirty="0" smtClean="0">
                <a:solidFill>
                  <a:srgbClr val="000000"/>
                </a:solidFill>
                <a:latin typeface="Arial (Body)"/>
                <a:ea typeface="ＭＳ Ｐゴシック" charset="-128"/>
              </a:rPr>
              <a:t>pixels</a:t>
            </a:r>
          </a:p>
        </p:txBody>
      </p:sp>
    </p:spTree>
    <p:extLst>
      <p:ext uri="{BB962C8B-B14F-4D97-AF65-F5344CB8AC3E}">
        <p14:creationId xmlns:p14="http://schemas.microsoft.com/office/powerpoint/2010/main" val="38439322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20000"/>
              </a:spcBef>
              <a:spcAft>
                <a:spcPct val="0"/>
              </a:spcAft>
              <a:buClr>
                <a:srgbClr val="0BD0D9"/>
              </a:buClr>
              <a:buSzPct val="95000"/>
            </a:pPr>
            <a:r>
              <a:rPr lang="en-US" altLang="en-US" kern="1200" dirty="0" smtClean="0">
                <a:latin typeface="Times New Roman" panose="02020603050405020304" pitchFamily="18" charset="0"/>
                <a:ea typeface="ＭＳ Ｐゴシック" charset="-128"/>
              </a:rPr>
              <a:t>Consider This Program </a:t>
            </a:r>
            <a:r>
              <a:rPr lang="en-US" altLang="en-US" sz="2000" b="0" dirty="0" smtClean="0"/>
              <a:t>(4 </a:t>
            </a:r>
            <a:r>
              <a:rPr lang="en-US" altLang="en-US" sz="2000" b="0" dirty="0"/>
              <a:t>of 7)</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1"/>
            <a:ext cx="8388968" cy="376084"/>
          </a:xfrm>
        </p:spPr>
        <p:txBody>
          <a:bodyPr anchor="ctr"/>
          <a:lstStyle/>
          <a:p>
            <a:pPr marL="0" indent="0">
              <a:buFont typeface="Wingdings 2" panose="05020102010507070707" pitchFamily="18" charset="2"/>
              <a:buNone/>
            </a:pPr>
            <a:r>
              <a:rPr lang="en-US" altLang="en-US" sz="2400" dirty="0">
                <a:latin typeface="+mn-lt"/>
              </a:rPr>
              <a:t>Which picture </a:t>
            </a:r>
            <a:r>
              <a:rPr lang="en-US" altLang="en-US" sz="2400" dirty="0" smtClean="0">
                <a:latin typeface="+mn-lt"/>
              </a:rPr>
              <a:t>below did </a:t>
            </a:r>
            <a:r>
              <a:rPr lang="en-US" altLang="en-US" sz="2400" dirty="0">
                <a:latin typeface="+mn-lt"/>
              </a:rPr>
              <a:t>this generate</a:t>
            </a:r>
            <a:r>
              <a:rPr lang="en-US" altLang="en-US" sz="2400" dirty="0" smtClean="0">
                <a:latin typeface="+mn-lt"/>
              </a:rPr>
              <a:t>?</a:t>
            </a:r>
            <a:endParaRPr lang="en-US" altLang="en-US" dirty="0">
              <a:latin typeface="+mn-lt"/>
            </a:endParaRPr>
          </a:p>
        </p:txBody>
      </p:sp>
      <p:pic>
        <p:nvPicPr>
          <p:cNvPr id="12" name="Picture 11" descr="Computer code has 10 lines. The lines read as follows. Line 1. d e f section left parenthesis right parenthesis colon. Line 2, indented once. p i c equals make Empty Picture left parenthesis 100 comma 100 right parenthesis. Line 3, indented once. pixels equals get Pixels left parenthesis p i c right parenthesis. Line 4, indented once. for i in range left parenthesis 0 comma l e n left parenthesis pixels right parenthesis forward slash 4 right parenthesis colon. Line 5, indented twice. p x equals pixels left bracket i right bracket. Line 6, indented twice. set Color left parenthesis p x comma red right parenthesis. Line 7, indented once. for i in range left parenthesis 3 asterisk left parenthesis l e n left parenthesis pixels right parenthesis forward slash 4 right parenthesis comma l e n left parenthesis pixels right parenthesis right parenthesis colon. Line 8, indented twice. p x equals pixels left bracket i right bracket. Line 9, indented twice. set Color left parenthesis p x comma red right parenthesis. Line 10, indented once. return p i c."/>
          <p:cNvPicPr>
            <a:picLocks noChangeAspect="1"/>
          </p:cNvPicPr>
          <p:nvPr/>
        </p:nvPicPr>
        <p:blipFill rotWithShape="1">
          <a:blip r:embed="rId3">
            <a:extLst>
              <a:ext uri="{28A0092B-C50C-407E-A947-70E740481C1C}">
                <a14:useLocalDpi xmlns:a14="http://schemas.microsoft.com/office/drawing/2010/main" val="0"/>
              </a:ext>
            </a:extLst>
          </a:blip>
          <a:srcRect l="774" t="-1838" b="-1"/>
          <a:stretch/>
        </p:blipFill>
        <p:spPr bwMode="auto">
          <a:xfrm>
            <a:off x="617502" y="2133166"/>
            <a:ext cx="5423080" cy="202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Box numbered 1 is in shade of light gre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8356" y="4695851"/>
            <a:ext cx="344104" cy="43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 frame is divided into three parts. First and last parts are shaded in red with white color in the cente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2460" y="4695851"/>
            <a:ext cx="1424940" cy="1185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Box numbered 2 is in shade of pink."/>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47047" y="4692841"/>
            <a:ext cx="344104" cy="47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A frame is divided into three parts. First part is shaded in red color, but the other two parts are in white."/>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01911" y="4696572"/>
            <a:ext cx="1582801" cy="123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descr="Box numbered 3 is in share of orange."/>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765439" y="4706161"/>
            <a:ext cx="344104" cy="45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descr="A frame is divided into three parts. First part is shaded in red color. The third part is shaded in pink color. The second part is shaded in white colo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116505" y="4701951"/>
            <a:ext cx="142494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descr="Box numbered 4 is in shade of dark green."/>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834487" y="4731447"/>
            <a:ext cx="344104" cy="4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descr="A frame is divided into three parts. The first and the second parts are shaded in red color. The third part is in white colo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178591" y="4736033"/>
            <a:ext cx="1490599" cy="1232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504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Drawing a Border</a:t>
            </a:r>
            <a:endParaRPr lang="en-US" altLang="en-US" kern="1200" dirty="0">
              <a:latin typeface="Times New Roman" panose="02020603050405020304" pitchFamily="18" charset="0"/>
              <a:ea typeface="ＭＳ Ｐゴシック" charset="-128"/>
            </a:endParaRPr>
          </a:p>
        </p:txBody>
      </p:sp>
      <p:pic>
        <p:nvPicPr>
          <p:cNvPr id="6" name="Picture 5" descr="Computer code has 8 lines. The lines read as follows. Line 1. d e f, greek Border left parenthesis p i c right parenthesis colon. Line 2, indented once. bottom equals get Height left parenthesis p i c right parenthesis dash 10. Line 3, indented once. for p x in get pixels left parenthesis p i c right parenthesis colon. Line 4, indented twice. y equals get Y left parenthesis p x right parenthesis. Line 5, indented twice. if y greater than sign 10 colon. Line 6, indented 3 times. set Color left parenthesis p x comma blue right parenthesis. Line 7, indented twice. if y less than sign bottom colon. Line 8, indented 3 times. set Color left parenthesis p x comma white right parenthesis."/>
          <p:cNvPicPr>
            <a:picLocks noChangeAspect="1"/>
          </p:cNvPicPr>
          <p:nvPr/>
        </p:nvPicPr>
        <p:blipFill rotWithShape="1">
          <a:blip r:embed="rId3"/>
          <a:srcRect l="2291" r="3536" b="3728"/>
          <a:stretch/>
        </p:blipFill>
        <p:spPr>
          <a:xfrm>
            <a:off x="516192" y="1575682"/>
            <a:ext cx="3215149" cy="2981570"/>
          </a:xfrm>
          <a:prstGeom prst="rect">
            <a:avLst/>
          </a:prstGeom>
        </p:spPr>
      </p:pic>
      <p:pic>
        <p:nvPicPr>
          <p:cNvPr id="5" name="Picture 3" descr="Two photos of Greek ruins. One without any editing and another one with blue and white border added at top and bottom. "/>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1532" y="2055470"/>
            <a:ext cx="4548287" cy="1693248"/>
          </a:xfrm>
          <a:prstGeom prst="rect">
            <a:avLst/>
          </a:prstGeom>
          <a:noFill/>
          <a:ln w="9525">
            <a:solidFill>
              <a:srgbClr val="0F6FC6"/>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7375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eaLnBrk="0" fontAlgn="base" hangingPunct="0">
              <a:spcBef>
                <a:spcPct val="20000"/>
              </a:spcBef>
              <a:spcAft>
                <a:spcPct val="0"/>
              </a:spcAft>
              <a:buClr>
                <a:srgbClr val="0BD0D9"/>
              </a:buClr>
              <a:buSzPct val="95000"/>
            </a:pPr>
            <a:r>
              <a:rPr lang="en-US" altLang="en-US" dirty="0"/>
              <a:t>What Does This Program Do</a:t>
            </a:r>
            <a:r>
              <a:rPr lang="en-US" altLang="en-US" dirty="0" smtClean="0"/>
              <a:t>? </a:t>
            </a:r>
            <a:r>
              <a:rPr lang="en-US" altLang="en-US" sz="2000" b="0" dirty="0" smtClean="0"/>
              <a:t>(1 of 2)</a:t>
            </a:r>
            <a:endParaRPr lang="en-US" altLang="en-US" sz="2000" b="0" kern="1200" dirty="0">
              <a:latin typeface="Times New Roman" panose="02020603050405020304" pitchFamily="18" charset="0"/>
              <a:ea typeface="ＭＳ Ｐゴシック" charset="-128"/>
            </a:endParaRPr>
          </a:p>
        </p:txBody>
      </p:sp>
      <p:pic>
        <p:nvPicPr>
          <p:cNvPr id="8" name="Picture 13" descr="Computer code has 9 lines. The lines read as follows. Line 1. d e f box it left parenthesis a p i c right parenthesis colon. Line 2, indented once. w equals get Width left parenthesis a p i c right parenthesis. Line 3, indented once. h equals get Height left parenthesis a p i c right parenthesis. Line 4, indented once. for p x in get pixels left parenthesis a p i c right parenthesis colon. Line 5, indented twice. x equals get X left parenthesis p x right parenthesis. Line 6, indented twice. y equals get Y left parenthesis p x right parenthesis. Line 7, indented twice. if x greater than sign 10 and x less than sign w dash 10 colon. Line 8, indented 3 times. if y greater than sign 10 and y less than sign h dash 10 colon. Line 9, indented 4 times. set Color left parenthesis p x comma green right parenthesis."/>
          <p:cNvPicPr>
            <a:picLocks noChangeAspect="1"/>
          </p:cNvPicPr>
          <p:nvPr/>
        </p:nvPicPr>
        <p:blipFill rotWithShape="1">
          <a:blip r:embed="rId3">
            <a:extLst>
              <a:ext uri="{28A0092B-C50C-407E-A947-70E740481C1C}">
                <a14:useLocalDpi xmlns:a14="http://schemas.microsoft.com/office/drawing/2010/main" val="0"/>
              </a:ext>
            </a:extLst>
          </a:blip>
          <a:srcRect l="1266" t="1184"/>
          <a:stretch/>
        </p:blipFill>
        <p:spPr bwMode="auto">
          <a:xfrm>
            <a:off x="457200" y="1558215"/>
            <a:ext cx="3847255" cy="178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idx="1"/>
          </p:nvPr>
        </p:nvSpPr>
        <p:spPr>
          <a:xfrm>
            <a:off x="514120" y="3505062"/>
            <a:ext cx="3790335" cy="384207"/>
          </a:xfrm>
        </p:spPr>
        <p:txBody>
          <a:bodyPr anchor="ctr"/>
          <a:lstStyle/>
          <a:p>
            <a:pPr marL="429768" indent="-429768">
              <a:buNone/>
            </a:pPr>
            <a:r>
              <a:rPr lang="en-US" altLang="en-US" sz="2000" dirty="0">
                <a:solidFill>
                  <a:schemeClr val="tx2"/>
                </a:solidFill>
                <a:latin typeface="+mn-lt"/>
                <a:ea typeface="ＭＳ Ｐゴシック" charset="0"/>
              </a:rPr>
              <a:t>(1) </a:t>
            </a:r>
            <a:r>
              <a:rPr lang="en-US" altLang="en-US" sz="2000" dirty="0">
                <a:latin typeface="+mn-lt"/>
              </a:rPr>
              <a:t>Covers a picture with </a:t>
            </a:r>
            <a:r>
              <a:rPr lang="en-US" altLang="en-US" sz="2000" dirty="0" smtClean="0">
                <a:latin typeface="+mn-lt"/>
              </a:rPr>
              <a:t>green</a:t>
            </a:r>
            <a:endParaRPr lang="en-US" sz="2000" dirty="0">
              <a:latin typeface="+mn-lt"/>
            </a:endParaRPr>
          </a:p>
        </p:txBody>
      </p:sp>
      <p:pic>
        <p:nvPicPr>
          <p:cNvPr id="9" name="Picture 7" descr="Box numbered 1 is in shade of light gre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13521" y="3417184"/>
            <a:ext cx="320108" cy="493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idx="4294967295"/>
          </p:nvPr>
        </p:nvSpPr>
        <p:spPr>
          <a:xfrm>
            <a:off x="514119" y="4040327"/>
            <a:ext cx="6638849" cy="561170"/>
          </a:xfrm>
        </p:spPr>
        <p:txBody>
          <a:bodyPr anchor="ctr"/>
          <a:lstStyle/>
          <a:p>
            <a:pPr marL="429768" indent="-429768">
              <a:buNone/>
            </a:pPr>
            <a:r>
              <a:rPr lang="en-US" altLang="en-US" sz="2000" dirty="0">
                <a:solidFill>
                  <a:schemeClr val="tx2"/>
                </a:solidFill>
                <a:latin typeface="+mn-lt"/>
                <a:ea typeface="ＭＳ Ｐゴシック" charset="0"/>
              </a:rPr>
              <a:t>(2) </a:t>
            </a:r>
            <a:r>
              <a:rPr lang="en-US" altLang="en-US" sz="2000" dirty="0">
                <a:latin typeface="+mn-lt"/>
              </a:rPr>
              <a:t>Creates a border of 10 pixels wide all green around a </a:t>
            </a:r>
            <a:r>
              <a:rPr lang="en-US" altLang="en-US" sz="2000" dirty="0" smtClean="0">
                <a:latin typeface="+mn-lt"/>
              </a:rPr>
              <a:t>picture</a:t>
            </a:r>
            <a:endParaRPr lang="en-US" sz="2000" dirty="0">
              <a:latin typeface="+mn-lt"/>
            </a:endParaRPr>
          </a:p>
        </p:txBody>
      </p:sp>
      <p:pic>
        <p:nvPicPr>
          <p:cNvPr id="10" name="Picture 6" descr="Box numbered 2 is in shade of pink."/>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02810" y="4091913"/>
            <a:ext cx="299825" cy="54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p:cNvSpPr>
            <a:spLocks noGrp="1"/>
          </p:cNvSpPr>
          <p:nvPr>
            <p:ph idx="14"/>
          </p:nvPr>
        </p:nvSpPr>
        <p:spPr>
          <a:xfrm>
            <a:off x="514120" y="4844790"/>
            <a:ext cx="6638848" cy="450498"/>
          </a:xfrm>
        </p:spPr>
        <p:txBody>
          <a:bodyPr/>
          <a:lstStyle/>
          <a:p>
            <a:pPr marL="429768" indent="-429768">
              <a:buNone/>
            </a:pPr>
            <a:r>
              <a:rPr lang="en-US" altLang="en-US" sz="2000" dirty="0">
                <a:solidFill>
                  <a:schemeClr val="tx2"/>
                </a:solidFill>
                <a:latin typeface="+mn-lt"/>
                <a:ea typeface="ＭＳ Ｐゴシック" charset="0"/>
              </a:rPr>
              <a:t>(3) </a:t>
            </a:r>
            <a:r>
              <a:rPr lang="en-US" altLang="en-US" sz="2000" dirty="0">
                <a:latin typeface="+mn-lt"/>
              </a:rPr>
              <a:t>Creates a circle of green in the middle of the </a:t>
            </a:r>
            <a:r>
              <a:rPr lang="en-US" altLang="en-US" sz="2000" dirty="0" smtClean="0">
                <a:latin typeface="+mn-lt"/>
              </a:rPr>
              <a:t>picture</a:t>
            </a:r>
            <a:endParaRPr lang="en-US" altLang="en-US" sz="2000" dirty="0">
              <a:latin typeface="+mn-lt"/>
            </a:endParaRPr>
          </a:p>
        </p:txBody>
      </p:sp>
      <p:pic>
        <p:nvPicPr>
          <p:cNvPr id="11" name="Picture 8" descr="Box numbered 3 is in share of orang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51993" y="4912404"/>
            <a:ext cx="289944" cy="56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p:cNvSpPr>
            <a:spLocks noGrp="1"/>
          </p:cNvSpPr>
          <p:nvPr>
            <p:ph idx="15"/>
          </p:nvPr>
        </p:nvSpPr>
        <p:spPr>
          <a:xfrm>
            <a:off x="514120" y="5587818"/>
            <a:ext cx="6638848" cy="665834"/>
          </a:xfrm>
        </p:spPr>
        <p:txBody>
          <a:bodyPr anchor="ctr"/>
          <a:lstStyle/>
          <a:p>
            <a:pPr marL="429768" indent="-429768">
              <a:buNone/>
            </a:pPr>
            <a:r>
              <a:rPr lang="en-US" altLang="en-US" sz="2000" dirty="0">
                <a:solidFill>
                  <a:schemeClr val="tx2"/>
                </a:solidFill>
                <a:latin typeface="+mn-lt"/>
                <a:ea typeface="ＭＳ Ｐゴシック" charset="0"/>
              </a:rPr>
              <a:t>(4) </a:t>
            </a:r>
            <a:r>
              <a:rPr lang="en-US" altLang="en-US" sz="2000" dirty="0">
                <a:latin typeface="+mn-lt"/>
              </a:rPr>
              <a:t>Covers a picture with a green box, inset 10 pixels on each side</a:t>
            </a:r>
            <a:r>
              <a:rPr lang="en-US" altLang="en-US" sz="2000" dirty="0" smtClean="0">
                <a:latin typeface="+mn-lt"/>
              </a:rPr>
              <a:t>.</a:t>
            </a:r>
            <a:endParaRPr lang="en-US" sz="2000" dirty="0">
              <a:latin typeface="+mn-lt"/>
            </a:endParaRPr>
          </a:p>
        </p:txBody>
      </p:sp>
      <p:pic>
        <p:nvPicPr>
          <p:cNvPr id="12" name="Picture 9" descr="Box numbered 3 is in share of green."/>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56702" y="5777750"/>
            <a:ext cx="280526" cy="520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2434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Lightening     of Picture</a:t>
            </a:r>
            <a:endParaRPr lang="en-US" altLang="en-US" kern="1200" dirty="0">
              <a:latin typeface="Times New Roman" panose="02020603050405020304" pitchFamily="18" charset="0"/>
              <a:ea typeface="ＭＳ Ｐゴシック" charset="-128"/>
            </a:endParaRPr>
          </a:p>
        </p:txBody>
      </p:sp>
      <p:graphicFrame>
        <p:nvGraphicFramePr>
          <p:cNvPr id="7" name="Object 6" descr="One Over two"/>
          <p:cNvGraphicFramePr>
            <a:graphicFrameLocks noChangeAspect="1"/>
          </p:cNvGraphicFramePr>
          <p:nvPr>
            <p:extLst>
              <p:ext uri="{D42A27DB-BD31-4B8C-83A1-F6EECF244321}">
                <p14:modId xmlns:p14="http://schemas.microsoft.com/office/powerpoint/2010/main" val="1532274899"/>
              </p:ext>
            </p:extLst>
          </p:nvPr>
        </p:nvGraphicFramePr>
        <p:xfrm>
          <a:off x="2698372" y="646115"/>
          <a:ext cx="296699" cy="768855"/>
        </p:xfrm>
        <a:graphic>
          <a:graphicData uri="http://schemas.openxmlformats.org/presentationml/2006/ole">
            <mc:AlternateContent xmlns:mc="http://schemas.openxmlformats.org/markup-compatibility/2006">
              <mc:Choice xmlns:v="urn:schemas-microsoft-com:vml" Requires="v">
                <p:oleObj spid="_x0000_s4447" name="Equation" r:id="rId4" imgW="152280" imgH="393480" progId="Equation.DSMT4">
                  <p:embed/>
                </p:oleObj>
              </mc:Choice>
              <mc:Fallback>
                <p:oleObj name="Equation" r:id="rId4" imgW="152280" imgH="393480" progId="Equation.DSMT4">
                  <p:embed/>
                  <p:pic>
                    <p:nvPicPr>
                      <p:cNvPr id="0" name=""/>
                      <p:cNvPicPr/>
                      <p:nvPr/>
                    </p:nvPicPr>
                    <p:blipFill>
                      <a:blip r:embed="rId5"/>
                      <a:stretch>
                        <a:fillRect/>
                      </a:stretch>
                    </p:blipFill>
                    <p:spPr>
                      <a:xfrm>
                        <a:off x="2698372" y="646115"/>
                        <a:ext cx="296699" cy="768855"/>
                      </a:xfrm>
                      <a:prstGeom prst="rect">
                        <a:avLst/>
                      </a:prstGeom>
                    </p:spPr>
                  </p:pic>
                </p:oleObj>
              </mc:Fallback>
            </mc:AlternateContent>
          </a:graphicData>
        </a:graphic>
      </p:graphicFrame>
      <p:pic>
        <p:nvPicPr>
          <p:cNvPr id="6" name="Picture 5" descr="Computer code has 7 lines. The lines read as follows. Line 1. d e f right Half Bright left parenthesis p i c right parenthesis colon. Line 2, indented once. halfway equals get Width left parenthesis p i c right parenthesis forward slash 2. Line 3, indented once. for p x in get Pixels left parenthesis p i c right parenthesis colon. Line 4, indented twice. x equals get X left parenthesis p x right parenthesis. Line 5, indented twice. if x greater than sign halfway colon. Line 6, indented 3 times. color equals get Color left parenthesis p x right parenthesis. Line 7, indented 3 times. set Color left parenthesis p x comma make Lighter left parenthesis color right parenthesis right parenthesis."/>
          <p:cNvPicPr>
            <a:picLocks noChangeAspect="1"/>
          </p:cNvPicPr>
          <p:nvPr/>
        </p:nvPicPr>
        <p:blipFill rotWithShape="1">
          <a:blip r:embed="rId6"/>
          <a:srcRect l="2492" t="2970" r="1737" b="4152"/>
          <a:stretch/>
        </p:blipFill>
        <p:spPr>
          <a:xfrm>
            <a:off x="560439" y="1799302"/>
            <a:ext cx="3967316" cy="2536723"/>
          </a:xfrm>
          <a:prstGeom prst="rect">
            <a:avLst/>
          </a:prstGeom>
        </p:spPr>
      </p:pic>
      <p:pic>
        <p:nvPicPr>
          <p:cNvPr id="5" name="Picture 5" descr="Two photos of a garden. One as such and one edited by side light in the right side of the image."/>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796249" y="1799302"/>
            <a:ext cx="3591161" cy="242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27188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Introducing I</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F</a:t>
            </a:r>
            <a:endParaRPr lang="en-US" altLang="en-US" kern="1200" dirty="0">
              <a:latin typeface="Times New Roman" panose="02020603050405020304" pitchFamily="18" charset="0"/>
              <a:ea typeface="ＭＳ Ｐゴシック" charset="-128"/>
            </a:endParaRPr>
          </a:p>
        </p:txBody>
      </p:sp>
      <p:pic>
        <p:nvPicPr>
          <p:cNvPr id="5" name="Picture 4" descr="Computer code has 4 lines. The lines read as follows. Line 1. if left parenthesis some test right parenthesis colon. Line 2. hash These Python statements will execute if true. Line 3. print double quote This is true exclamation point double quote. Line 4. print double quote This will print, either way. double quote."/>
          <p:cNvPicPr>
            <a:picLocks noChangeAspect="1"/>
          </p:cNvPicPr>
          <p:nvPr/>
        </p:nvPicPr>
        <p:blipFill>
          <a:blip r:embed="rId2"/>
          <a:stretch>
            <a:fillRect/>
          </a:stretch>
        </p:blipFill>
        <p:spPr>
          <a:xfrm>
            <a:off x="457200" y="1737799"/>
            <a:ext cx="6504996" cy="2304488"/>
          </a:xfrm>
          <a:prstGeom prst="rect">
            <a:avLst/>
          </a:prstGeom>
        </p:spPr>
      </p:pic>
      <p:sp>
        <p:nvSpPr>
          <p:cNvPr id="3" name="Content Placeholder 2"/>
          <p:cNvSpPr>
            <a:spLocks noGrp="1"/>
          </p:cNvSpPr>
          <p:nvPr>
            <p:ph idx="13"/>
          </p:nvPr>
        </p:nvSpPr>
        <p:spPr>
          <a:xfrm>
            <a:off x="457200" y="4294239"/>
            <a:ext cx="8229600" cy="1752600"/>
          </a:xfrm>
        </p:spPr>
        <p:txBody>
          <a:bodyPr/>
          <a:lstStyle/>
          <a:p>
            <a:pPr indent="-256032"/>
            <a:r>
              <a:rPr lang="en-US" altLang="en-US" sz="2400" dirty="0">
                <a:latin typeface="+mn-lt"/>
              </a:rPr>
              <a:t>Computers can make choices.</a:t>
            </a:r>
          </a:p>
          <a:p>
            <a:pPr lvl="1" indent="-283464" eaLnBrk="1" hangingPunct="1"/>
            <a:r>
              <a:rPr lang="en-US" altLang="en-US" sz="2400" dirty="0">
                <a:latin typeface="+mn-lt"/>
              </a:rPr>
              <a:t>They can perform tests.</a:t>
            </a:r>
          </a:p>
          <a:p>
            <a:pPr lvl="1" indent="-283464" eaLnBrk="1" hangingPunct="1"/>
            <a:r>
              <a:rPr lang="en-US" altLang="en-US" sz="2400" dirty="0">
                <a:latin typeface="+mn-lt"/>
              </a:rPr>
              <a:t>Then execute different statements depending on the result of the test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9320725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smtClean="0"/>
              <a:t>Consider This Program </a:t>
            </a:r>
            <a:r>
              <a:rPr lang="en-US" altLang="en-US" sz="2000" b="0" dirty="0" smtClean="0"/>
              <a:t>(5 of 7</a:t>
            </a:r>
            <a:r>
              <a:rPr lang="en-US" altLang="en-US" sz="2000" b="0" dirty="0"/>
              <a:t>)</a:t>
            </a:r>
            <a:endParaRPr lang="en-US" dirty="0"/>
          </a:p>
        </p:txBody>
      </p:sp>
      <p:sp>
        <p:nvSpPr>
          <p:cNvPr id="4" name="Text Placeholder 3"/>
          <p:cNvSpPr>
            <a:spLocks noGrp="1"/>
          </p:cNvSpPr>
          <p:nvPr>
            <p:ph type="body" idx="1"/>
          </p:nvPr>
        </p:nvSpPr>
        <p:spPr>
          <a:xfrm>
            <a:off x="457200" y="1600200"/>
            <a:ext cx="8229600" cy="789039"/>
          </a:xfrm>
        </p:spPr>
        <p:txBody>
          <a:bodyPr anchor="ctr"/>
          <a:lstStyle/>
          <a:p>
            <a:pPr marL="0" indent="0">
              <a:buNone/>
            </a:pPr>
            <a:r>
              <a:rPr lang="en-US" altLang="en-US" sz="2400" dirty="0">
                <a:latin typeface="+mn-lt"/>
              </a:rPr>
              <a:t>Which of the below is </a:t>
            </a:r>
            <a:r>
              <a:rPr lang="en-US" altLang="en-US" sz="2400" dirty="0" smtClean="0">
                <a:latin typeface="+mn-lt"/>
              </a:rPr>
              <a:t>true about </a:t>
            </a:r>
            <a:r>
              <a:rPr lang="en-US" altLang="en-US" sz="2400" dirty="0">
                <a:latin typeface="+mn-lt"/>
              </a:rPr>
              <a:t>this program (can be </a:t>
            </a:r>
            <a:r>
              <a:rPr lang="en-US" altLang="en-US" sz="2400" dirty="0" smtClean="0">
                <a:latin typeface="+mn-lt"/>
              </a:rPr>
              <a:t>more than </a:t>
            </a:r>
            <a:r>
              <a:rPr lang="en-US" altLang="en-US" sz="2400" dirty="0">
                <a:latin typeface="+mn-lt"/>
              </a:rPr>
              <a:t>one</a:t>
            </a:r>
            <a:r>
              <a:rPr lang="en-US" altLang="en-US" sz="2400" dirty="0" smtClean="0">
                <a:latin typeface="+mn-lt"/>
              </a:rPr>
              <a:t>):</a:t>
            </a:r>
            <a:endParaRPr lang="en-US" altLang="en-US" sz="2400" dirty="0">
              <a:latin typeface="+mn-lt"/>
            </a:endParaRPr>
          </a:p>
        </p:txBody>
      </p:sp>
      <p:pic>
        <p:nvPicPr>
          <p:cNvPr id="8" name="Picture 3" descr="Computer code has 10 lines. The lines read as follows. Line 1. d e f contrast left parenthesis picture right parenthesis colon. Line 2, indented once. pixels equals get Pixels left parenthesis picture right parenthesis. Line 3, indented once. for i in range left parenthesis 0 comma l e n left parenthesis pixels right parenthesis right parenthesis colon. Line 4, indented twice. p x equals pixels left bracket i right bracket. Line 5, indented twice. color equals get Color left parenthesis p x right parenthesis. Line 6, indented twice. if i percentage 2 equals equals 1 colon. Line 7, indented 3 times. color equals make Lighter left parenthesis color right parenthesis. Line 8, indented twice. if i percentage 2 equals equals 1 colon. Line 9, indented 3 times. color equals make Lighter left parenthesis color right parenthesis. Line 10, indented twice. set Color left parenthesis p x comma color right parenthesis."/>
          <p:cNvPicPr>
            <a:picLocks noChangeAspect="1"/>
          </p:cNvPicPr>
          <p:nvPr/>
        </p:nvPicPr>
        <p:blipFill rotWithShape="1">
          <a:blip r:embed="rId3">
            <a:extLst>
              <a:ext uri="{28A0092B-C50C-407E-A947-70E740481C1C}">
                <a14:useLocalDpi xmlns:a14="http://schemas.microsoft.com/office/drawing/2010/main" val="0"/>
              </a:ext>
            </a:extLst>
          </a:blip>
          <a:srcRect t="1546" r="4145" b="4794"/>
          <a:stretch/>
        </p:blipFill>
        <p:spPr bwMode="auto">
          <a:xfrm>
            <a:off x="663679" y="2676789"/>
            <a:ext cx="4645742" cy="2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80133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en-US" dirty="0" smtClean="0"/>
              <a:t>Consider This Program </a:t>
            </a:r>
            <a:r>
              <a:rPr lang="en-US" altLang="en-US" sz="2000" b="0" dirty="0" smtClean="0"/>
              <a:t>(6 of 7)</a:t>
            </a:r>
            <a:endParaRPr lang="en-US" b="0" dirty="0"/>
          </a:p>
        </p:txBody>
      </p:sp>
      <p:sp>
        <p:nvSpPr>
          <p:cNvPr id="3" name="Content Placeholder 2"/>
          <p:cNvSpPr>
            <a:spLocks noGrp="1"/>
          </p:cNvSpPr>
          <p:nvPr>
            <p:ph idx="15"/>
          </p:nvPr>
        </p:nvSpPr>
        <p:spPr>
          <a:xfrm>
            <a:off x="457200" y="1715969"/>
            <a:ext cx="7226710" cy="363554"/>
          </a:xfrm>
        </p:spPr>
        <p:txBody>
          <a:bodyPr anchor="ctr"/>
          <a:lstStyle/>
          <a:p>
            <a:pPr marL="101600" indent="0">
              <a:buNone/>
            </a:pPr>
            <a:r>
              <a:rPr lang="en-US" altLang="en-US" sz="2400" dirty="0">
                <a:latin typeface="+mn-lt"/>
              </a:rPr>
              <a:t>Even pixels are made </a:t>
            </a:r>
            <a:r>
              <a:rPr lang="en-US" altLang="en-US" sz="2400" dirty="0" smtClean="0">
                <a:latin typeface="+mn-lt"/>
              </a:rPr>
              <a:t>light</a:t>
            </a:r>
            <a:endParaRPr lang="en-US" altLang="en-US" sz="2400" dirty="0">
              <a:latin typeface="+mn-lt"/>
            </a:endParaRPr>
          </a:p>
        </p:txBody>
      </p:sp>
      <p:pic>
        <p:nvPicPr>
          <p:cNvPr id="12" name="Picture 7" descr="Box numbered 1 is in shade of light gre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80243" y="1676970"/>
            <a:ext cx="344104" cy="53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8"/>
          <p:cNvSpPr>
            <a:spLocks noGrp="1"/>
          </p:cNvSpPr>
          <p:nvPr>
            <p:ph idx="1"/>
          </p:nvPr>
        </p:nvSpPr>
        <p:spPr>
          <a:xfrm>
            <a:off x="457200" y="2588344"/>
            <a:ext cx="7359445" cy="385141"/>
          </a:xfrm>
        </p:spPr>
        <p:txBody>
          <a:bodyPr anchor="ctr"/>
          <a:lstStyle/>
          <a:p>
            <a:pPr marL="101600" indent="0">
              <a:buNone/>
            </a:pPr>
            <a:r>
              <a:rPr lang="en-US" altLang="en-US" sz="2400" dirty="0" smtClean="0">
                <a:latin typeface="+mn-lt"/>
              </a:rPr>
              <a:t>Even </a:t>
            </a:r>
            <a:r>
              <a:rPr lang="en-US" altLang="en-US" sz="2400" dirty="0">
                <a:latin typeface="+mn-lt"/>
              </a:rPr>
              <a:t>pixels are made </a:t>
            </a:r>
            <a:r>
              <a:rPr lang="en-US" altLang="en-US" sz="2400" dirty="0" smtClean="0">
                <a:latin typeface="+mn-lt"/>
              </a:rPr>
              <a:t>dark</a:t>
            </a:r>
            <a:endParaRPr lang="en-US" altLang="en-US" sz="2400" dirty="0">
              <a:latin typeface="+mn-lt"/>
            </a:endParaRPr>
          </a:p>
        </p:txBody>
      </p:sp>
      <p:pic>
        <p:nvPicPr>
          <p:cNvPr id="5" name="Picture 6" descr="Box numbered 2 is in shade of pink."/>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80243" y="2559495"/>
            <a:ext cx="321454" cy="582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9"/>
          <p:cNvSpPr>
            <a:spLocks noGrp="1"/>
          </p:cNvSpPr>
          <p:nvPr>
            <p:ph idx="13"/>
          </p:nvPr>
        </p:nvSpPr>
        <p:spPr>
          <a:xfrm>
            <a:off x="473720" y="3438092"/>
            <a:ext cx="7342925" cy="711176"/>
          </a:xfrm>
        </p:spPr>
        <p:txBody>
          <a:bodyPr anchor="ctr"/>
          <a:lstStyle/>
          <a:p>
            <a:pPr marL="101600" indent="0">
              <a:buNone/>
            </a:pPr>
            <a:r>
              <a:rPr lang="en-US" altLang="en-US" sz="2400" dirty="0">
                <a:latin typeface="+mn-lt"/>
              </a:rPr>
              <a:t>Since half the pixels are lighter and half are darker, the picture looks the same</a:t>
            </a:r>
            <a:r>
              <a:rPr lang="en-US" altLang="en-US" sz="2400" dirty="0" smtClean="0">
                <a:latin typeface="+mn-lt"/>
              </a:rPr>
              <a:t>.</a:t>
            </a:r>
            <a:endParaRPr lang="en-US" altLang="en-US" sz="2400" dirty="0">
              <a:latin typeface="+mn-lt"/>
            </a:endParaRPr>
          </a:p>
        </p:txBody>
      </p:sp>
      <p:pic>
        <p:nvPicPr>
          <p:cNvPr id="6" name="Picture 8" descr="Box numbered 3 is in share of orang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59388" y="3518163"/>
            <a:ext cx="325732" cy="63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10"/>
          <p:cNvSpPr>
            <a:spLocks noGrp="1"/>
          </p:cNvSpPr>
          <p:nvPr>
            <p:ph idx="14"/>
          </p:nvPr>
        </p:nvSpPr>
        <p:spPr>
          <a:xfrm>
            <a:off x="457199" y="4656555"/>
            <a:ext cx="7226711" cy="992080"/>
          </a:xfrm>
        </p:spPr>
        <p:txBody>
          <a:bodyPr anchor="ctr"/>
          <a:lstStyle/>
          <a:p>
            <a:pPr marL="101600" indent="0">
              <a:buNone/>
            </a:pPr>
            <a:r>
              <a:rPr lang="en-US" altLang="en-US" sz="2400" dirty="0">
                <a:latin typeface="+mn-lt"/>
              </a:rPr>
              <a:t>Since half the pixels are lighter and half are darker, pictures with even number of rows and columns end up with patterned look</a:t>
            </a:r>
            <a:r>
              <a:rPr lang="en-US" altLang="en-US" sz="2400" dirty="0" smtClean="0">
                <a:latin typeface="+mn-lt"/>
              </a:rPr>
              <a:t>.</a:t>
            </a:r>
            <a:endParaRPr lang="en-US" altLang="en-US" sz="2400" dirty="0">
              <a:latin typeface="+mn-lt"/>
            </a:endParaRPr>
          </a:p>
        </p:txBody>
      </p:sp>
      <p:pic>
        <p:nvPicPr>
          <p:cNvPr id="7" name="Picture 9" descr="Box numbered 4 is in shade of dark green."/>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59388" y="4681634"/>
            <a:ext cx="359196" cy="66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75100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smtClean="0"/>
              <a:t>Consider This Program </a:t>
            </a:r>
            <a:r>
              <a:rPr lang="en-US" altLang="en-US" sz="2000" b="0" dirty="0" smtClean="0"/>
              <a:t>(7 of 7)</a:t>
            </a:r>
            <a:endParaRPr lang="en-US" dirty="0"/>
          </a:p>
        </p:txBody>
      </p:sp>
      <p:pic>
        <p:nvPicPr>
          <p:cNvPr id="8" name="Picture 1" descr="Computer code has 10 lines. The lines read as follows. Line 1. d e f pattern left parenthesis right parenthesis colon. Line 2, indented once. p equals make Empty picture left parenthesis 16 comma 16 right parenthesis. Line 3, indented once. pixels equals get Pixels left parenthesis p right parenthesis. Line 4, indented once. for index in range left parenthesis 0 comma l e n left parenthesis pixels right parenthesis comma 2 right parenthesis colon. Line 5, indented twice. pixel equals pixels left bracket index right bracket. Line 6, indented twice. if index percent sign 3 equals equals 0 colon. Line 7, indented 3 times. set Color left parenthesis pixel comma black right parenthesis. Line 8, indented twice. if index percent sign 3 right angle bracket 0 colon. Line 9, indented 3 times. set Color left parenthesis pixel comma yellow right parenthesis. Line 10, indented once. return 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49565"/>
            <a:ext cx="50228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idx="1"/>
          </p:nvPr>
        </p:nvSpPr>
        <p:spPr>
          <a:xfrm>
            <a:off x="456307" y="4038146"/>
            <a:ext cx="8085074" cy="356873"/>
          </a:xfrm>
        </p:spPr>
        <p:txBody>
          <a:bodyPr anchor="ctr"/>
          <a:lstStyle/>
          <a:p>
            <a:pPr marL="0" indent="0">
              <a:buNone/>
            </a:pPr>
            <a:r>
              <a:rPr lang="en-US" altLang="en-US" sz="2400" dirty="0">
                <a:latin typeface="+mn-lt"/>
              </a:rPr>
              <a:t>Which picture below (zoomed </a:t>
            </a:r>
            <a:r>
              <a:rPr lang="en-US" altLang="en-US" sz="2400" dirty="0" smtClean="0">
                <a:latin typeface="+mn-lt"/>
              </a:rPr>
              <a:t>to 500</a:t>
            </a:r>
            <a:r>
              <a:rPr lang="en-US" altLang="en-US" sz="2400" dirty="0">
                <a:latin typeface="+mn-lt"/>
              </a:rPr>
              <a:t>%) did this generate</a:t>
            </a:r>
            <a:r>
              <a:rPr lang="en-US" altLang="en-US" sz="2400" dirty="0" smtClean="0">
                <a:latin typeface="+mn-lt"/>
              </a:rPr>
              <a:t>?</a:t>
            </a:r>
            <a:endParaRPr lang="en-US" altLang="en-US" sz="2400" dirty="0">
              <a:latin typeface="+mn-lt"/>
            </a:endParaRPr>
          </a:p>
        </p:txBody>
      </p:sp>
      <p:pic>
        <p:nvPicPr>
          <p:cNvPr id="11" name="Picture 7" descr="Box numbered 1 is in shade of light gre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9510" y="4616050"/>
            <a:ext cx="378514" cy="58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A frame with yellow and black colored squares alternatively placed in white background."/>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9779" y="4616050"/>
            <a:ext cx="1369200" cy="147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Box numbered 2 is in shade of pink."/>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65964" y="4665306"/>
            <a:ext cx="378514" cy="68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descr="A frame with black and white colored squares alternatively placed."/>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4478" y="4665306"/>
            <a:ext cx="1367663" cy="139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Box numbered 3 is in shade of orange."/>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924073" y="4689615"/>
            <a:ext cx="344104" cy="66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descr="A frame with black and yellow colored squares alternatively placed."/>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68177" y="4660112"/>
            <a:ext cx="1398397" cy="1490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Box numbered 4 is in shade of dark green."/>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31746" y="4771858"/>
            <a:ext cx="344104" cy="63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descr="A frame with four columns of black and yellow colored squares alternatively placed in white background."/>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410589" y="4768492"/>
            <a:ext cx="114554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9663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kern="1200" dirty="0">
                <a:latin typeface="Times New Roman" panose="02020603050405020304" pitchFamily="18" charset="0"/>
                <a:ea typeface="ＭＳ Ｐゴシック" charset="-128"/>
              </a:rPr>
              <a:t>Posterizing to 3 Levels: With </a:t>
            </a:r>
            <a:r>
              <a:rPr lang="en-US" altLang="en-US" kern="1200" dirty="0" smtClean="0">
                <a:latin typeface="Times New Roman" panose="02020603050405020304" pitchFamily="18" charset="0"/>
                <a:ea typeface="ＭＳ Ｐゴシック" charset="-128"/>
              </a:rPr>
              <a:t>Elif </a:t>
            </a:r>
            <a:r>
              <a:rPr lang="en-US" altLang="en-US" kern="1200" dirty="0">
                <a:latin typeface="Times New Roman" panose="02020603050405020304" pitchFamily="18" charset="0"/>
                <a:ea typeface="ＭＳ Ｐゴシック" charset="-128"/>
              </a:rPr>
              <a:t>and </a:t>
            </a:r>
            <a:r>
              <a:rPr lang="en-US" altLang="en-US" kern="1200" dirty="0" smtClean="0">
                <a:latin typeface="Times New Roman" panose="02020603050405020304" pitchFamily="18" charset="0"/>
                <a:ea typeface="ＭＳ Ｐゴシック" charset="-128"/>
              </a:rPr>
              <a:t>Else</a:t>
            </a:r>
            <a:endParaRPr lang="en-US" altLang="en-US" kern="1200" dirty="0">
              <a:latin typeface="Times New Roman" panose="02020603050405020304" pitchFamily="18" charset="0"/>
              <a:ea typeface="ＭＳ Ｐゴシック" charset="-128"/>
            </a:endParaRPr>
          </a:p>
        </p:txBody>
      </p:sp>
      <p:pic>
        <p:nvPicPr>
          <p:cNvPr id="6" name="Picture 5" descr="Computer code has 12 lines. The lines read as follows. Line 1. d e f, posterize B W R left parenthesis p I c right parenthesis colon. Line 2, indented once. for p in get Pixels left parenthesis p I c right parenthesis colon. Line 3, indented twice. r equals get Red left parenthesis p right parenthesis. Line 4, indented twice. g equals get Green left parenthesis p right parenthesis. Line 5, indented twice. b equals get Blue left parenthesis p right parenthesis. Line 6, indented twice. luminance equals left parenthesis r plus g plus b right parenthesis over 3. Line 7, indented twice. if luminance left angle bracket 64 colon. Line 8, indented 3 times. Set Color left parenthesis p comma black right parenthesis. Line 9, indented twice. E l if luminance right angle bracket 120 colon. Line 10, indented 3 times. Set Color left parenthesis p comma white right parenthesis. Line 11, indented twice. else colon. Line 12, indented 3 times. Set Color left parenthesis p comma red right parenthesis."/>
          <p:cNvPicPr>
            <a:picLocks noChangeAspect="1"/>
          </p:cNvPicPr>
          <p:nvPr/>
        </p:nvPicPr>
        <p:blipFill>
          <a:blip r:embed="rId2"/>
          <a:stretch>
            <a:fillRect/>
          </a:stretch>
        </p:blipFill>
        <p:spPr>
          <a:xfrm>
            <a:off x="1209366" y="1650484"/>
            <a:ext cx="3029975" cy="4560203"/>
          </a:xfrm>
          <a:prstGeom prst="rect">
            <a:avLst/>
          </a:prstGeom>
        </p:spPr>
      </p:pic>
      <p:pic>
        <p:nvPicPr>
          <p:cNvPr id="5" name="Picture 3" descr="A photo of a man posterized to black, white, and r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5591" y="1650484"/>
            <a:ext cx="2421659" cy="4398818"/>
          </a:xfrm>
          <a:prstGeom prst="rect">
            <a:avLst/>
          </a:prstGeom>
          <a:noFill/>
          <a:ln w="9525">
            <a:solidFill>
              <a:srgbClr val="0F6FC6"/>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6639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Tuning Our Color Replacement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82382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If you want to get more of </a:t>
            </a:r>
            <a:r>
              <a:rPr lang="en-US" altLang="en-US" sz="2400" kern="1200" dirty="0" smtClean="0">
                <a:solidFill>
                  <a:srgbClr val="000000"/>
                </a:solidFill>
                <a:latin typeface="Arial (Body)"/>
                <a:ea typeface="ＭＳ Ｐゴシック" charset="-128"/>
              </a:rPr>
              <a:t>Barb</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hair, just increasing the threshold </a:t>
            </a:r>
            <a:r>
              <a:rPr lang="en-US" altLang="ja-JP" sz="2400" kern="1200" dirty="0" smtClean="0">
                <a:solidFill>
                  <a:srgbClr val="000000"/>
                </a:solidFill>
                <a:latin typeface="Arial (Body)"/>
                <a:ea typeface="ＭＳ Ｐゴシック" charset="-128"/>
              </a:rPr>
              <a:t>doesn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work</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Wood behind becomes within the threshold value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How could we do it better?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Lower our threshold, but then miss some of the hair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Work only within a range…</a:t>
            </a:r>
          </a:p>
        </p:txBody>
      </p:sp>
    </p:spTree>
    <p:extLst>
      <p:ext uri="{BB962C8B-B14F-4D97-AF65-F5344CB8AC3E}">
        <p14:creationId xmlns:p14="http://schemas.microsoft.com/office/powerpoint/2010/main" val="3337708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Computing a Distance Between Colors</a:t>
            </a:r>
          </a:p>
        </p:txBody>
      </p:sp>
      <p:sp>
        <p:nvSpPr>
          <p:cNvPr id="3" name="Content Placeholder 2"/>
          <p:cNvSpPr>
            <a:spLocks noGrp="1"/>
          </p:cNvSpPr>
          <p:nvPr>
            <p:ph type="body" idx="1"/>
          </p:nvPr>
        </p:nvSpPr>
        <p:spPr>
          <a:xfrm>
            <a:off x="457200" y="1600200"/>
            <a:ext cx="8229600" cy="139265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What does it mean for a color to be “close” to another color?</a:t>
            </a: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We will compute a color distance, based on the formula for the distance between two points</a:t>
            </a:r>
            <a:r>
              <a:rPr lang="en-US" altLang="en-US" sz="2200" kern="1200" dirty="0" smtClean="0">
                <a:solidFill>
                  <a:srgbClr val="000000"/>
                </a:solidFill>
                <a:latin typeface="Arial (Body)"/>
                <a:ea typeface="ＭＳ Ｐゴシック" charset="-128"/>
              </a:rPr>
              <a:t>.</a:t>
            </a:r>
          </a:p>
        </p:txBody>
      </p:sp>
      <p:graphicFrame>
        <p:nvGraphicFramePr>
          <p:cNvPr id="4" name="Object 3" descr="Square root of left parenthesis red sub 1 minus red sub 2, to the power of 2 plus left parenthesis green sub 1 minus green sub 2, to the power of 2 plus left parenthesis blue sub 1 minus blue sub 2, to the power of 2."/>
          <p:cNvGraphicFramePr>
            <a:graphicFrameLocks noChangeAspect="1"/>
          </p:cNvGraphicFramePr>
          <p:nvPr>
            <p:extLst>
              <p:ext uri="{D42A27DB-BD31-4B8C-83A1-F6EECF244321}">
                <p14:modId xmlns:p14="http://schemas.microsoft.com/office/powerpoint/2010/main" val="623624000"/>
              </p:ext>
            </p:extLst>
          </p:nvPr>
        </p:nvGraphicFramePr>
        <p:xfrm>
          <a:off x="984250" y="3082925"/>
          <a:ext cx="6656388" cy="568325"/>
        </p:xfrm>
        <a:graphic>
          <a:graphicData uri="http://schemas.openxmlformats.org/presentationml/2006/ole">
            <mc:AlternateContent xmlns:mc="http://schemas.openxmlformats.org/markup-compatibility/2006">
              <mc:Choice xmlns:v="urn:schemas-microsoft-com:vml" Requires="v">
                <p:oleObj spid="_x0000_s3582" name="Equation" r:id="rId3" imgW="3416040" imgH="291960" progId="Equation.DSMT4">
                  <p:embed/>
                </p:oleObj>
              </mc:Choice>
              <mc:Fallback>
                <p:oleObj name="Equation" r:id="rId3" imgW="3416040" imgH="291960" progId="Equation.DSMT4">
                  <p:embed/>
                  <p:pic>
                    <p:nvPicPr>
                      <p:cNvPr id="0" name=""/>
                      <p:cNvPicPr/>
                      <p:nvPr/>
                    </p:nvPicPr>
                    <p:blipFill>
                      <a:blip r:embed="rId4"/>
                      <a:stretch>
                        <a:fillRect/>
                      </a:stretch>
                    </p:blipFill>
                    <p:spPr>
                      <a:xfrm>
                        <a:off x="984250" y="3082925"/>
                        <a:ext cx="6656388" cy="568325"/>
                      </a:xfrm>
                      <a:prstGeom prst="rect">
                        <a:avLst/>
                      </a:prstGeom>
                    </p:spPr>
                  </p:pic>
                </p:oleObj>
              </mc:Fallback>
            </mc:AlternateContent>
          </a:graphicData>
        </a:graphic>
      </p:graphicFrame>
      <p:pic>
        <p:nvPicPr>
          <p:cNvPr id="7" name="Picture 5" descr="Computer code has 4 lines. The lines read as follows. Line 1. Right angle bracket right angle bracket right angle bracket print distance left parenthesis white comma black right parenthesis. The corresponding output reads, 441 period 6729559300637. Line 2. Right angle bracket right angle bracket right angle bracket print distance left parenthesis white comma pink right parenthesis. The corresponding output reads, 113 period 13708498984761. Line 3. Right angle bracket right angle bracket right angle bracket print distance left parenthesis back comma pink right parenthesis. The corresponding output reads, 355 period 3519382246282. Line 4. Right angle bracket right angle bracket right angle bracket print distance left parenthesis magenta comma pink right parenthesis. The corresponding output reads, 192 period 4188140489385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0006" y="3859300"/>
            <a:ext cx="48069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295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Replacing Colors Using I</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F</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67790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a:t>
            </a:r>
            <a:r>
              <a:rPr lang="en-US" altLang="en-US" sz="2400" kern="1200" dirty="0" smtClean="0">
                <a:solidFill>
                  <a:srgbClr val="000000"/>
                </a:solidFill>
                <a:latin typeface="Arial (Body)"/>
                <a:ea typeface="ＭＳ Ｐゴシック" charset="-128"/>
              </a:rPr>
              <a:t>don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have to do one-to-one changes or replacements of color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can use </a:t>
            </a:r>
            <a:r>
              <a:rPr lang="en-US" altLang="en-US" sz="2400" b="1" kern="1200" dirty="0">
                <a:solidFill>
                  <a:srgbClr val="000000"/>
                </a:solidFill>
                <a:latin typeface="Arial (Body)"/>
                <a:ea typeface="ＭＳ Ｐゴシック" charset="-128"/>
              </a:rPr>
              <a:t>if</a:t>
            </a:r>
            <a:r>
              <a:rPr lang="en-US" altLang="en-US" sz="2400" kern="1200" dirty="0">
                <a:solidFill>
                  <a:srgbClr val="000000"/>
                </a:solidFill>
                <a:latin typeface="Arial (Body)"/>
                <a:ea typeface="ＭＳ Ｐゴシック" charset="-128"/>
              </a:rPr>
              <a:t> to decide if we want to make a change.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could look for a range of colors, or one specific color.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could use an operation (like multiplication) to set the new color, or we can set it to a specific value.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It all depends on the effect that we want</a:t>
            </a:r>
            <a:r>
              <a:rPr lang="en-US" altLang="en-US" sz="2400" kern="1200" dirty="0" smtClean="0">
                <a:solidFill>
                  <a:srgbClr val="000000"/>
                </a:solidFill>
                <a:latin typeface="Arial (Body)"/>
                <a:ea typeface="ＭＳ Ｐゴシック" charset="-128"/>
              </a:rPr>
              <a:t>.</a:t>
            </a:r>
          </a:p>
        </p:txBody>
      </p:sp>
    </p:spTree>
    <p:extLst>
      <p:ext uri="{BB962C8B-B14F-4D97-AF65-F5344CB8AC3E}">
        <p14:creationId xmlns:p14="http://schemas.microsoft.com/office/powerpoint/2010/main" val="2954623262"/>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9036</TotalTime>
  <Words>2387</Words>
  <Application>Microsoft Office PowerPoint</Application>
  <PresentationFormat>On-screen Show (4:3)</PresentationFormat>
  <Paragraphs>281</Paragraphs>
  <Slides>64</Slides>
  <Notes>15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64</vt:i4>
      </vt:variant>
    </vt:vector>
  </HeadingPairs>
  <TitlesOfParts>
    <vt:vector size="76" baseType="lpstr">
      <vt:lpstr>ＭＳ Ｐゴシック</vt:lpstr>
      <vt:lpstr>Arial</vt:lpstr>
      <vt:lpstr>Arial (Body)</vt:lpstr>
      <vt:lpstr>Consolas</vt:lpstr>
      <vt:lpstr>Noto Sans Symbols</vt:lpstr>
      <vt:lpstr>Times New Roman</vt:lpstr>
      <vt:lpstr>Verdana</vt:lpstr>
      <vt:lpstr>Wingdings</vt:lpstr>
      <vt:lpstr>Wingdings 2</vt:lpstr>
      <vt:lpstr>508 Lecture</vt:lpstr>
      <vt:lpstr>1_508 Lecture</vt:lpstr>
      <vt:lpstr>Equation</vt:lpstr>
      <vt:lpstr>Introduction to Computing and Programming in Python™: A Multimedia Approach</vt:lpstr>
      <vt:lpstr>Learning Objectives</vt:lpstr>
      <vt:lpstr>I Want to Make a ChangeRed Function That Will Let Me</vt:lpstr>
      <vt:lpstr>Distance Between Colors?</vt:lpstr>
      <vt:lpstr>Trying distance left parenthesis right parenthesis</vt:lpstr>
      <vt:lpstr>Introducing I F</vt:lpstr>
      <vt:lpstr>Tuning Our Color Replacement</vt:lpstr>
      <vt:lpstr>Computing a Distance Between Colors</vt:lpstr>
      <vt:lpstr>Replacing Colors Using I F</vt:lpstr>
      <vt:lpstr>Working on Katie’s Hair</vt:lpstr>
      <vt:lpstr>Working on Katie’s Hair, in a Range</vt:lpstr>
      <vt:lpstr>Removing “Red Eye”</vt:lpstr>
      <vt:lpstr>Removing Red Eye</vt:lpstr>
      <vt:lpstr>“Fixing” it: Changing Red to Black</vt:lpstr>
      <vt:lpstr>Consider This Program (1 of 7)</vt:lpstr>
      <vt:lpstr>Consider This Program (2 of 7)</vt:lpstr>
      <vt:lpstr>Consider This Program (3 of 7)</vt:lpstr>
      <vt:lpstr>Posterizing: Reducing Range of Colors</vt:lpstr>
      <vt:lpstr>Posterizing: How we do it</vt:lpstr>
      <vt:lpstr>Posterizing Function</vt:lpstr>
      <vt:lpstr>What’s with this “#” Stuff?</vt:lpstr>
      <vt:lpstr>Posterizing to b/w Levels</vt:lpstr>
      <vt:lpstr>Another Way to Do That</vt:lpstr>
      <vt:lpstr>Generating Sepia-Toned Prints</vt:lpstr>
      <vt:lpstr>Example of Sepia-Toned Prints</vt:lpstr>
      <vt:lpstr>Here’s How We Do It</vt:lpstr>
      <vt:lpstr>What’s Going on Here?</vt:lpstr>
      <vt:lpstr>Edge Detection (1 of 2)</vt:lpstr>
      <vt:lpstr>Edge Detection (2 of 2)</vt:lpstr>
      <vt:lpstr>Even Simpler Edge Detection</vt:lpstr>
      <vt:lpstr>Edge Detect, Then Negate</vt:lpstr>
      <vt:lpstr>Yet Another Version</vt:lpstr>
      <vt:lpstr>More Careful Edge Detection</vt:lpstr>
      <vt:lpstr>Background Subtraction</vt:lpstr>
      <vt:lpstr>Person (Katie) and Background</vt:lpstr>
      <vt:lpstr>Where Do We Start?</vt:lpstr>
      <vt:lpstr>Remember this?</vt:lpstr>
      <vt:lpstr>Using Distance</vt:lpstr>
      <vt:lpstr>Where We are so Far:</vt:lpstr>
      <vt:lpstr>Swap a Background Using Background Subtraction</vt:lpstr>
      <vt:lpstr>Works</vt:lpstr>
      <vt:lpstr>But Why isn’t it Alot Better?</vt:lpstr>
      <vt:lpstr>How Could We Make it Better?</vt:lpstr>
      <vt:lpstr>We Call This Function Like This</vt:lpstr>
      <vt:lpstr>Playing with This Program, You Generate the Above Image. What Do You Predict Changed?</vt:lpstr>
      <vt:lpstr>Putting a Dog on the Moon</vt:lpstr>
      <vt:lpstr>With Different Thresholds</vt:lpstr>
      <vt:lpstr>Another Way: Chromakey</vt:lpstr>
      <vt:lpstr>Chromakey Recipe</vt:lpstr>
      <vt:lpstr>Example Results</vt:lpstr>
      <vt:lpstr>Just Trying the Obvious Thing for Red</vt:lpstr>
      <vt:lpstr>Doesn't Always Work as You Expect</vt:lpstr>
      <vt:lpstr>Easy to do with Alice</vt:lpstr>
      <vt:lpstr>The Difference Between J P E G and P N G</vt:lpstr>
      <vt:lpstr>Drawing on Images </vt:lpstr>
      <vt:lpstr>Consider This Program (4 of 7)</vt:lpstr>
      <vt:lpstr>Drawing a Border</vt:lpstr>
      <vt:lpstr>What Does This Program Do? (1 of 2)</vt:lpstr>
      <vt:lpstr>Lightening     of Picture</vt:lpstr>
      <vt:lpstr>Consider This Program (5 of 7)</vt:lpstr>
      <vt:lpstr>Consider This Program (6 of 7)</vt:lpstr>
      <vt:lpstr>Consider This Program (7 of 7)</vt:lpstr>
      <vt:lpstr>Posterizing to 3 Levels: With Elif and Else</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Computing and Programming in Python™: A Multimedia Approach, 4e</dc:title>
  <dc:subject>Computer Science</dc:subject>
  <dc:creator>Guzdial/Ericson</dc:creator>
  <cp:keywords>Introduction to Computing and Programming in Python™</cp:keywords>
  <cp:lastModifiedBy>S, TKannan (Cognizant)</cp:lastModifiedBy>
  <cp:revision>1228</cp:revision>
  <dcterms:modified xsi:type="dcterms:W3CDTF">2018-04-10T07:04:25Z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